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0"/>
  </p:notesMasterIdLst>
  <p:sldIdLst>
    <p:sldId id="256" r:id="rId2"/>
    <p:sldId id="257" r:id="rId3"/>
    <p:sldId id="259" r:id="rId4"/>
    <p:sldId id="279" r:id="rId5"/>
    <p:sldId id="260" r:id="rId6"/>
    <p:sldId id="261" r:id="rId7"/>
    <p:sldId id="262" r:id="rId8"/>
    <p:sldId id="263" r:id="rId9"/>
    <p:sldId id="265" r:id="rId10"/>
    <p:sldId id="264" r:id="rId11"/>
    <p:sldId id="277" r:id="rId12"/>
    <p:sldId id="280" r:id="rId13"/>
    <p:sldId id="281" r:id="rId14"/>
    <p:sldId id="282" r:id="rId15"/>
    <p:sldId id="283" r:id="rId16"/>
    <p:sldId id="284" r:id="rId17"/>
    <p:sldId id="285" r:id="rId18"/>
    <p:sldId id="287" r:id="rId19"/>
    <p:sldId id="267" r:id="rId20"/>
    <p:sldId id="268" r:id="rId21"/>
    <p:sldId id="269" r:id="rId22"/>
    <p:sldId id="270" r:id="rId23"/>
    <p:sldId id="271" r:id="rId24"/>
    <p:sldId id="276" r:id="rId25"/>
    <p:sldId id="274" r:id="rId26"/>
    <p:sldId id="275" r:id="rId27"/>
    <p:sldId id="273" r:id="rId28"/>
    <p:sldId id="272" r:id="rId29"/>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0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0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Verdana" pitchFamily="34" charset="0"/>
        <a:ea typeface="+mn-ea"/>
        <a:cs typeface="+mn-cs"/>
      </a:defRPr>
    </a:lvl5pPr>
    <a:lvl6pPr marL="2286000" algn="l" defTabSz="914400" rtl="0" eaLnBrk="1" latinLnBrk="0" hangingPunct="1">
      <a:defRPr sz="2000" kern="1200">
        <a:solidFill>
          <a:schemeClr val="tx1"/>
        </a:solidFill>
        <a:latin typeface="Verdana" pitchFamily="34" charset="0"/>
        <a:ea typeface="+mn-ea"/>
        <a:cs typeface="+mn-cs"/>
      </a:defRPr>
    </a:lvl6pPr>
    <a:lvl7pPr marL="2743200" algn="l" defTabSz="914400" rtl="0" eaLnBrk="1" latinLnBrk="0" hangingPunct="1">
      <a:defRPr sz="2000" kern="1200">
        <a:solidFill>
          <a:schemeClr val="tx1"/>
        </a:solidFill>
        <a:latin typeface="Verdana" pitchFamily="34" charset="0"/>
        <a:ea typeface="+mn-ea"/>
        <a:cs typeface="+mn-cs"/>
      </a:defRPr>
    </a:lvl7pPr>
    <a:lvl8pPr marL="3200400" algn="l" defTabSz="914400" rtl="0" eaLnBrk="1" latinLnBrk="0" hangingPunct="1">
      <a:defRPr sz="2000" kern="1200">
        <a:solidFill>
          <a:schemeClr val="tx1"/>
        </a:solidFill>
        <a:latin typeface="Verdana" pitchFamily="34" charset="0"/>
        <a:ea typeface="+mn-ea"/>
        <a:cs typeface="+mn-cs"/>
      </a:defRPr>
    </a:lvl8pPr>
    <a:lvl9pPr marL="3657600" algn="l" defTabSz="914400" rtl="0" eaLnBrk="1" latinLnBrk="0" hangingPunct="1">
      <a:defRPr sz="2000" kern="1200">
        <a:solidFill>
          <a:schemeClr val="tx1"/>
        </a:solidFill>
        <a:latin typeface="Verdana"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NSW Vicki Burgess" initials="ENSW"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CC00FF"/>
    <a:srgbClr val="0000FF"/>
    <a:srgbClr val="00CC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24" autoAdjust="0"/>
  </p:normalViewPr>
  <p:slideViewPr>
    <p:cSldViewPr>
      <p:cViewPr>
        <p:scale>
          <a:sx n="66" d="100"/>
          <a:sy n="66" d="100"/>
        </p:scale>
        <p:origin x="-1920" y="-706"/>
      </p:cViewPr>
      <p:guideLst>
        <p:guide orient="horz" pos="2160"/>
        <p:guide pos="2880"/>
      </p:guideLst>
    </p:cSldViewPr>
  </p:slideViewPr>
  <p:outlineViewPr>
    <p:cViewPr>
      <p:scale>
        <a:sx n="33" d="100"/>
        <a:sy n="33" d="100"/>
      </p:scale>
      <p:origin x="0" y="406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9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F38CB9-40E3-4EAA-AFFB-287DAB52DFC0}" type="datetimeFigureOut">
              <a:rPr lang="en-AU" smtClean="0"/>
              <a:pPr/>
              <a:t>15/09/2015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EB0F4E-EF9D-4D31-8EEC-9176C1938377}" type="slidenum">
              <a:rPr lang="en-AU" smtClean="0"/>
              <a:pPr/>
              <a:t>‹#›</a:t>
            </a:fld>
            <a:endParaRPr lang="en-AU"/>
          </a:p>
        </p:txBody>
      </p:sp>
    </p:spTree>
    <p:extLst>
      <p:ext uri="{BB962C8B-B14F-4D97-AF65-F5344CB8AC3E}">
        <p14:creationId xmlns:p14="http://schemas.microsoft.com/office/powerpoint/2010/main" val="4215523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19EB0F4E-EF9D-4D31-8EEC-9176C1938377}" type="slidenum">
              <a:rPr lang="en-AU" smtClean="0"/>
              <a:pPr/>
              <a:t>6</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styleThankyou</a:t>
            </a:r>
          </a:p>
        </p:txBody>
      </p:sp>
      <p:sp>
        <p:nvSpPr>
          <p:cNvPr id="4813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4"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2E4429E8-8F8A-45F0-B42A-7E1ABCD0932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1DD8F1CB-4F94-4F49-A747-821D18DD605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9844FAB2-63BB-4303-84BB-623A6197723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66738" y="304800"/>
            <a:ext cx="8008937"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58050E3C-0FF6-428B-AA23-A94ECB69728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566738" y="1752600"/>
            <a:ext cx="8001000" cy="4267200"/>
          </a:xfrm>
        </p:spPr>
        <p:txBody>
          <a:bodyPr/>
          <a:lstStyle/>
          <a:p>
            <a:pPr lvl="0"/>
            <a:endParaRPr lang="en-AU"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24804F8A-FCBF-4BBE-A8D5-8B3589C169A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BFA9EFC0-E16B-40AA-A5F0-31CC40A9CA8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5FB2C9AF-B160-4851-88C7-EF007B88086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DE0EC161-D441-4DB1-9898-8B329143681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F71A2669-8893-4286-9BB2-FCB41C5CDBC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08E8CD0D-BABD-4017-A3F3-049F9F0ABBE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4DB5167E-BBDC-4942-A727-485A2D1129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7B4233F3-4CB2-4135-8D02-19CD1E7C76A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954D41A9-A6AA-4F6E-B20C-BFA349BBCFD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Line 5"/>
          <p:cNvSpPr>
            <a:spLocks noChangeShapeType="1"/>
          </p:cNvSpPr>
          <p:nvPr/>
        </p:nvSpPr>
        <p:spPr bwMode="auto">
          <a:xfrm flipV="1">
            <a:off x="611188" y="6597650"/>
            <a:ext cx="7924800" cy="0"/>
          </a:xfrm>
          <a:prstGeom prst="line">
            <a:avLst/>
          </a:prstGeom>
          <a:noFill/>
          <a:ln w="3175">
            <a:solidFill>
              <a:schemeClr val="accent2"/>
            </a:solidFill>
            <a:round/>
            <a:headEnd/>
            <a:tailEnd/>
          </a:ln>
        </p:spPr>
        <p:txBody>
          <a:bodyPr/>
          <a:lstStyle/>
          <a:p>
            <a:endParaRPr lang="en-AU"/>
          </a:p>
        </p:txBody>
      </p:sp>
      <p:sp>
        <p:nvSpPr>
          <p:cNvPr id="4711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4711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pPr>
              <a:defRPr/>
            </a:pPr>
            <a:endParaRPr lang="en-US"/>
          </a:p>
        </p:txBody>
      </p:sp>
      <p:sp>
        <p:nvSpPr>
          <p:cNvPr id="4711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4E2265E0-D2EB-4BB8-AAFE-4545E4B0124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1"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11188" y="548680"/>
            <a:ext cx="7845425" cy="5400599"/>
          </a:xfrm>
        </p:spPr>
        <p:txBody>
          <a:bodyPr/>
          <a:lstStyle/>
          <a:p>
            <a:pPr algn="ctr" eaLnBrk="1" hangingPunct="1"/>
            <a:r>
              <a:rPr lang="en-US" sz="6600" b="1" u="sng" dirty="0" err="1" smtClean="0">
                <a:solidFill>
                  <a:srgbClr val="0000FF"/>
                </a:solidFill>
              </a:rPr>
              <a:t>Eventing</a:t>
            </a:r>
            <a:r>
              <a:rPr lang="en-US" sz="6600" b="1" u="sng" dirty="0" smtClean="0">
                <a:solidFill>
                  <a:srgbClr val="0000FF"/>
                </a:solidFill>
              </a:rPr>
              <a:t> NSW</a:t>
            </a:r>
            <a:r>
              <a:rPr lang="en-US" sz="6600" dirty="0" smtClean="0"/>
              <a:t/>
            </a:r>
            <a:br>
              <a:rPr lang="en-US" sz="6600" dirty="0" smtClean="0"/>
            </a:br>
            <a:r>
              <a:rPr lang="en-US" sz="4400" dirty="0" smtClean="0"/>
              <a:t/>
            </a:r>
            <a:br>
              <a:rPr lang="en-US" sz="4400" dirty="0" smtClean="0"/>
            </a:br>
            <a:r>
              <a:rPr lang="en-US" sz="6600" dirty="0" smtClean="0"/>
              <a:t/>
            </a:r>
            <a:br>
              <a:rPr lang="en-US" sz="6600" dirty="0" smtClean="0"/>
            </a:br>
            <a:r>
              <a:rPr lang="en-US" sz="3600" dirty="0" smtClean="0"/>
              <a:t/>
            </a:r>
            <a:br>
              <a:rPr lang="en-US" sz="3600" dirty="0" smtClean="0"/>
            </a:br>
            <a:r>
              <a:rPr lang="en-US" sz="4800" dirty="0" smtClean="0"/>
              <a:t>Cross Country Jump Judges Briefing</a:t>
            </a:r>
            <a:br>
              <a:rPr lang="en-US" sz="4800" dirty="0" smtClean="0"/>
            </a:br>
            <a:r>
              <a:rPr lang="en-US" sz="1200" dirty="0" smtClean="0"/>
              <a:t/>
            </a:r>
            <a:br>
              <a:rPr lang="en-US" sz="1200" dirty="0" smtClean="0"/>
            </a:br>
            <a:r>
              <a:rPr lang="en-US" sz="1200" dirty="0" smtClean="0"/>
              <a:t/>
            </a:r>
            <a:br>
              <a:rPr lang="en-US" sz="1200" dirty="0" smtClean="0"/>
            </a:br>
            <a:r>
              <a:rPr lang="en-US" sz="2800" dirty="0" smtClean="0"/>
              <a:t>Technical Delegate  -  TD</a:t>
            </a:r>
          </a:p>
        </p:txBody>
      </p:sp>
      <p:sp>
        <p:nvSpPr>
          <p:cNvPr id="3075" name="Rectangle 3"/>
          <p:cNvSpPr>
            <a:spLocks noGrp="1" noChangeArrowheads="1"/>
          </p:cNvSpPr>
          <p:nvPr>
            <p:ph type="subTitle" idx="1"/>
          </p:nvPr>
        </p:nvSpPr>
        <p:spPr>
          <a:xfrm>
            <a:off x="4932363" y="6281738"/>
            <a:ext cx="4211637" cy="576262"/>
          </a:xfrm>
        </p:spPr>
        <p:txBody>
          <a:bodyPr/>
          <a:lstStyle/>
          <a:p>
            <a:pPr eaLnBrk="1" hangingPunct="1">
              <a:lnSpc>
                <a:spcPct val="80000"/>
              </a:lnSpc>
            </a:pPr>
            <a:r>
              <a:rPr lang="en-US" sz="1800" dirty="0" smtClean="0"/>
              <a:t>Developed by Norm </a:t>
            </a:r>
            <a:r>
              <a:rPr lang="en-US" sz="1800" dirty="0" err="1" smtClean="0"/>
              <a:t>Hindmarsh</a:t>
            </a:r>
            <a:r>
              <a:rPr lang="en-US" sz="1800" dirty="0" smtClean="0"/>
              <a:t> TD</a:t>
            </a:r>
          </a:p>
        </p:txBody>
      </p:sp>
      <p:pic>
        <p:nvPicPr>
          <p:cNvPr id="3076" name="Picture 4" descr="C:\Users\ToshibaUser\Pictures\EFA logos\EQUES_EVENTING_NSW_RGB.jpg"/>
          <p:cNvPicPr>
            <a:picLocks noChangeAspect="1" noChangeArrowheads="1"/>
          </p:cNvPicPr>
          <p:nvPr/>
        </p:nvPicPr>
        <p:blipFill>
          <a:blip r:embed="rId3" cstate="print"/>
          <a:srcRect/>
          <a:stretch>
            <a:fillRect/>
          </a:stretch>
        </p:blipFill>
        <p:spPr bwMode="auto">
          <a:xfrm>
            <a:off x="3347864" y="1772816"/>
            <a:ext cx="2254946" cy="1872208"/>
          </a:xfrm>
          <a:prstGeom prst="rect">
            <a:avLst/>
          </a:prstGeom>
          <a:noFill/>
        </p:spPr>
      </p:pic>
    </p:spTree>
  </p:cSld>
  <p:clrMapOvr>
    <a:overrideClrMapping bg1="lt1" tx1="dk1" bg2="lt2" tx2="dk2" accent1="accent1" accent2="accent2" accent3="accent3" accent4="accent4" accent5="accent5" accent6="accent6" hlink="hlink" folHlink="folHlink"/>
  </p:clrMapOvr>
  <p:transition advTm="5067"/>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566738" y="260648"/>
            <a:ext cx="8001000" cy="6408712"/>
          </a:xfrm>
        </p:spPr>
        <p:txBody>
          <a:bodyPr/>
          <a:lstStyle/>
          <a:p>
            <a:pPr eaLnBrk="1" hangingPunct="1">
              <a:lnSpc>
                <a:spcPct val="80000"/>
              </a:lnSpc>
              <a:buFont typeface="Wingdings" pitchFamily="2" charset="2"/>
              <a:buChar char="Ø"/>
            </a:pPr>
            <a:r>
              <a:rPr lang="en-US" sz="2400" b="1" dirty="0" smtClean="0">
                <a:solidFill>
                  <a:srgbClr val="0000FF"/>
                </a:solidFill>
              </a:rPr>
              <a:t>A fall</a:t>
            </a:r>
            <a:r>
              <a:rPr lang="en-US" sz="2400" dirty="0" smtClean="0">
                <a:solidFill>
                  <a:srgbClr val="0000FF"/>
                </a:solidFill>
              </a:rPr>
              <a:t>:</a:t>
            </a:r>
            <a:endParaRPr lang="en-US" sz="2400" b="1" dirty="0" smtClean="0"/>
          </a:p>
          <a:p>
            <a:pPr eaLnBrk="1" hangingPunct="1">
              <a:lnSpc>
                <a:spcPct val="80000"/>
              </a:lnSpc>
              <a:buNone/>
            </a:pPr>
            <a:endParaRPr lang="en-US" sz="1000" b="1" dirty="0" smtClean="0"/>
          </a:p>
          <a:p>
            <a:r>
              <a:rPr lang="en-GB" sz="2000" b="1" dirty="0" smtClean="0"/>
              <a:t>An </a:t>
            </a:r>
            <a:r>
              <a:rPr lang="en-GB" sz="2000" b="1" dirty="0"/>
              <a:t>Athlete </a:t>
            </a:r>
            <a:r>
              <a:rPr lang="en-GB" sz="2000" dirty="0"/>
              <a:t>is considered to have fallen when he is separated from his Horse in such a way as to necessitate remounting. </a:t>
            </a:r>
            <a:endParaRPr lang="en-AU" sz="2000" dirty="0"/>
          </a:p>
          <a:p>
            <a:pPr eaLnBrk="1" hangingPunct="1">
              <a:lnSpc>
                <a:spcPct val="80000"/>
              </a:lnSpc>
              <a:buNone/>
            </a:pPr>
            <a:endParaRPr lang="en-US" sz="1000" dirty="0" smtClean="0"/>
          </a:p>
          <a:p>
            <a:r>
              <a:rPr lang="en-GB" sz="2000" b="1" dirty="0"/>
              <a:t>A Horse </a:t>
            </a:r>
            <a:r>
              <a:rPr lang="en-GB" sz="2000" dirty="0"/>
              <a:t>is considered to have fallen when, at the same time, both its shoulder and quarters have touched either the ground or the obstacle and the ground or when it is trapped in a fence in such a way that it is unable to proceed without assistance or is liable to injure itself.</a:t>
            </a:r>
            <a:endParaRPr lang="en-AU" sz="2000" dirty="0"/>
          </a:p>
          <a:p>
            <a:pPr eaLnBrk="1" hangingPunct="1">
              <a:lnSpc>
                <a:spcPct val="80000"/>
              </a:lnSpc>
              <a:buNone/>
            </a:pPr>
            <a:endParaRPr lang="en-US" sz="1000" dirty="0" smtClean="0"/>
          </a:p>
          <a:p>
            <a:pPr eaLnBrk="1" hangingPunct="1">
              <a:lnSpc>
                <a:spcPct val="80000"/>
              </a:lnSpc>
            </a:pPr>
            <a:r>
              <a:rPr lang="en-US" sz="1900" b="1" dirty="0" smtClean="0"/>
              <a:t>All falls will always be penalised. </a:t>
            </a:r>
          </a:p>
          <a:p>
            <a:pPr eaLnBrk="1" hangingPunct="1">
              <a:lnSpc>
                <a:spcPct val="80000"/>
              </a:lnSpc>
              <a:buNone/>
            </a:pPr>
            <a:endParaRPr lang="en-US" sz="1000" strike="sngStrike" dirty="0" smtClean="0"/>
          </a:p>
          <a:p>
            <a:pPr eaLnBrk="1" hangingPunct="1">
              <a:lnSpc>
                <a:spcPct val="80000"/>
              </a:lnSpc>
            </a:pPr>
            <a:r>
              <a:rPr lang="en-US" sz="1900" dirty="0" smtClean="0"/>
              <a:t>A fall of either the horse or rider is </a:t>
            </a:r>
            <a:r>
              <a:rPr lang="en-US" sz="2400" dirty="0" smtClean="0">
                <a:solidFill>
                  <a:schemeClr val="accent2"/>
                </a:solidFill>
              </a:rPr>
              <a:t>ELIMINATION</a:t>
            </a:r>
            <a:r>
              <a:rPr lang="en-US" sz="1900" dirty="0" smtClean="0"/>
              <a:t>. </a:t>
            </a:r>
          </a:p>
          <a:p>
            <a:pPr eaLnBrk="1" hangingPunct="1">
              <a:lnSpc>
                <a:spcPct val="80000"/>
              </a:lnSpc>
              <a:buNone/>
            </a:pPr>
            <a:endParaRPr lang="en-US" sz="1000" dirty="0" smtClean="0"/>
          </a:p>
          <a:p>
            <a:pPr eaLnBrk="1" hangingPunct="1">
              <a:lnSpc>
                <a:spcPct val="80000"/>
              </a:lnSpc>
            </a:pPr>
            <a:r>
              <a:rPr lang="en-US" sz="1900" dirty="0" smtClean="0"/>
              <a:t>Call in the fall (Rider No followed by jump No) on your radio</a:t>
            </a:r>
          </a:p>
          <a:p>
            <a:pPr eaLnBrk="1" hangingPunct="1">
              <a:lnSpc>
                <a:spcPct val="80000"/>
              </a:lnSpc>
              <a:buNone/>
            </a:pPr>
            <a:endParaRPr lang="en-US" sz="1000" dirty="0" smtClean="0"/>
          </a:p>
          <a:p>
            <a:pPr eaLnBrk="1" hangingPunct="1">
              <a:lnSpc>
                <a:spcPct val="80000"/>
              </a:lnSpc>
            </a:pPr>
            <a:r>
              <a:rPr lang="en-US" sz="1900" dirty="0" smtClean="0"/>
              <a:t>Don’t forget to mark your score sheet with the fall</a:t>
            </a:r>
          </a:p>
          <a:p>
            <a:pPr eaLnBrk="1" hangingPunct="1">
              <a:lnSpc>
                <a:spcPct val="80000"/>
              </a:lnSpc>
              <a:buNone/>
            </a:pPr>
            <a:endParaRPr lang="en-US" sz="1000" dirty="0" smtClean="0"/>
          </a:p>
          <a:p>
            <a:pPr eaLnBrk="1" hangingPunct="1">
              <a:lnSpc>
                <a:spcPct val="80000"/>
              </a:lnSpc>
              <a:buFont typeface="Wingdings" pitchFamily="2" charset="2"/>
              <a:buNone/>
            </a:pPr>
            <a:r>
              <a:rPr lang="en-US" sz="1900" dirty="0" smtClean="0"/>
              <a:t>PLEASE ASK THE RIDER TO WALK HOME </a:t>
            </a:r>
            <a:r>
              <a:rPr lang="en-US" sz="1900" b="1" dirty="0" smtClean="0">
                <a:solidFill>
                  <a:srgbClr val="0000FF"/>
                </a:solidFill>
              </a:rPr>
              <a:t>VIA THE FINISH </a:t>
            </a:r>
          </a:p>
          <a:p>
            <a:pPr eaLnBrk="1" hangingPunct="1">
              <a:lnSpc>
                <a:spcPct val="80000"/>
              </a:lnSpc>
              <a:buFont typeface="Wingdings" pitchFamily="2" charset="2"/>
              <a:buNone/>
            </a:pPr>
            <a:r>
              <a:rPr lang="en-US" sz="1900" dirty="0" smtClean="0"/>
              <a:t>If they are able. Both the rider and horse must be checked</a:t>
            </a:r>
          </a:p>
          <a:p>
            <a:pPr eaLnBrk="1" hangingPunct="1">
              <a:lnSpc>
                <a:spcPct val="80000"/>
              </a:lnSpc>
              <a:buFont typeface="Wingdings" pitchFamily="2" charset="2"/>
              <a:buNone/>
            </a:pPr>
            <a:r>
              <a:rPr lang="en-US" sz="1900" dirty="0" smtClean="0"/>
              <a:t> by medical/veterinary personnel.</a:t>
            </a:r>
          </a:p>
        </p:txBody>
      </p:sp>
    </p:spTree>
  </p:cSld>
  <p:clrMapOvr>
    <a:masterClrMapping/>
  </p:clrMapOvr>
  <p:transition advTm="25316"/>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74675" y="304800"/>
            <a:ext cx="8001000" cy="819943"/>
          </a:xfrm>
        </p:spPr>
        <p:txBody>
          <a:bodyPr/>
          <a:lstStyle/>
          <a:p>
            <a:pPr algn="ctr"/>
            <a:r>
              <a:rPr lang="en-AU" sz="2400" b="1" dirty="0" smtClean="0">
                <a:solidFill>
                  <a:srgbClr val="0000FF"/>
                </a:solidFill>
              </a:rPr>
              <a:t>Diagrams of Cross Country Obstacles &amp; Faults</a:t>
            </a:r>
          </a:p>
        </p:txBody>
      </p:sp>
      <p:pic>
        <p:nvPicPr>
          <p:cNvPr id="4" name="Picture 3"/>
          <p:cNvPicPr/>
          <p:nvPr/>
        </p:nvPicPr>
        <p:blipFill>
          <a:blip r:embed="rId2"/>
          <a:stretch>
            <a:fillRect/>
          </a:stretch>
        </p:blipFill>
        <p:spPr>
          <a:xfrm>
            <a:off x="2038350" y="711834"/>
            <a:ext cx="5485978" cy="5597485"/>
          </a:xfrm>
          <a:prstGeom prst="rect">
            <a:avLst/>
          </a:prstGeom>
        </p:spPr>
      </p:pic>
    </p:spTree>
  </p:cSld>
  <p:clrMapOvr>
    <a:masterClrMapping/>
  </p:clrMapOvr>
  <p:transition advTm="466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74675" y="304800"/>
            <a:ext cx="8001000" cy="819943"/>
          </a:xfrm>
        </p:spPr>
        <p:txBody>
          <a:bodyPr/>
          <a:lstStyle/>
          <a:p>
            <a:pPr algn="ctr"/>
            <a:r>
              <a:rPr lang="en-AU" sz="2400" b="1" dirty="0" smtClean="0">
                <a:solidFill>
                  <a:srgbClr val="0000FF"/>
                </a:solidFill>
              </a:rPr>
              <a:t>Diagrams of Cross Country Obstacles &amp; Faults</a:t>
            </a:r>
          </a:p>
        </p:txBody>
      </p:sp>
      <p:pic>
        <p:nvPicPr>
          <p:cNvPr id="5" name="Picture 4"/>
          <p:cNvPicPr/>
          <p:nvPr/>
        </p:nvPicPr>
        <p:blipFill>
          <a:blip r:embed="rId2"/>
          <a:stretch>
            <a:fillRect/>
          </a:stretch>
        </p:blipFill>
        <p:spPr>
          <a:xfrm>
            <a:off x="1704975" y="1196752"/>
            <a:ext cx="5734050" cy="2322195"/>
          </a:xfrm>
          <a:prstGeom prst="rect">
            <a:avLst/>
          </a:prstGeom>
        </p:spPr>
      </p:pic>
      <p:pic>
        <p:nvPicPr>
          <p:cNvPr id="6" name="Picture 5"/>
          <p:cNvPicPr/>
          <p:nvPr/>
        </p:nvPicPr>
        <p:blipFill>
          <a:blip r:embed="rId3"/>
          <a:stretch>
            <a:fillRect/>
          </a:stretch>
        </p:blipFill>
        <p:spPr>
          <a:xfrm>
            <a:off x="1704975" y="3717032"/>
            <a:ext cx="5734050" cy="2733675"/>
          </a:xfrm>
          <a:prstGeom prst="rect">
            <a:avLst/>
          </a:prstGeom>
        </p:spPr>
      </p:pic>
    </p:spTree>
    <p:extLst>
      <p:ext uri="{BB962C8B-B14F-4D97-AF65-F5344CB8AC3E}">
        <p14:creationId xmlns:p14="http://schemas.microsoft.com/office/powerpoint/2010/main" val="1362452775"/>
      </p:ext>
    </p:extLst>
  </p:cSld>
  <p:clrMapOvr>
    <a:masterClrMapping/>
  </p:clrMapOvr>
  <p:transition advTm="6362"/>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74675" y="304800"/>
            <a:ext cx="8001000" cy="819943"/>
          </a:xfrm>
        </p:spPr>
        <p:txBody>
          <a:bodyPr/>
          <a:lstStyle/>
          <a:p>
            <a:pPr algn="ctr"/>
            <a:r>
              <a:rPr lang="en-AU" sz="2400" b="1" dirty="0" smtClean="0">
                <a:solidFill>
                  <a:srgbClr val="0000FF"/>
                </a:solidFill>
              </a:rPr>
              <a:t>Diagrams of Cross Country Obstacles &amp; Faults</a:t>
            </a:r>
          </a:p>
        </p:txBody>
      </p:sp>
      <p:pic>
        <p:nvPicPr>
          <p:cNvPr id="3" name="Picture 2"/>
          <p:cNvPicPr/>
          <p:nvPr/>
        </p:nvPicPr>
        <p:blipFill>
          <a:blip r:embed="rId2"/>
          <a:stretch>
            <a:fillRect/>
          </a:stretch>
        </p:blipFill>
        <p:spPr>
          <a:xfrm>
            <a:off x="1763687" y="1124744"/>
            <a:ext cx="5616625" cy="5354960"/>
          </a:xfrm>
          <a:prstGeom prst="rect">
            <a:avLst/>
          </a:prstGeom>
        </p:spPr>
      </p:pic>
    </p:spTree>
    <p:extLst>
      <p:ext uri="{BB962C8B-B14F-4D97-AF65-F5344CB8AC3E}">
        <p14:creationId xmlns:p14="http://schemas.microsoft.com/office/powerpoint/2010/main" val="3954136488"/>
      </p:ext>
    </p:extLst>
  </p:cSld>
  <p:clrMapOvr>
    <a:masterClrMapping/>
  </p:clrMapOvr>
  <p:transition advTm="6052"/>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74675" y="304800"/>
            <a:ext cx="8001000" cy="819943"/>
          </a:xfrm>
        </p:spPr>
        <p:txBody>
          <a:bodyPr/>
          <a:lstStyle/>
          <a:p>
            <a:pPr algn="ctr"/>
            <a:r>
              <a:rPr lang="en-AU" sz="2400" b="1" dirty="0" smtClean="0">
                <a:solidFill>
                  <a:srgbClr val="0000FF"/>
                </a:solidFill>
              </a:rPr>
              <a:t>Diagrams of Cross Country Obstacles &amp; Faults</a:t>
            </a:r>
          </a:p>
        </p:txBody>
      </p:sp>
      <p:pic>
        <p:nvPicPr>
          <p:cNvPr id="3" name="Picture 2"/>
          <p:cNvPicPr/>
          <p:nvPr/>
        </p:nvPicPr>
        <p:blipFill>
          <a:blip r:embed="rId2"/>
          <a:stretch>
            <a:fillRect/>
          </a:stretch>
        </p:blipFill>
        <p:spPr>
          <a:xfrm>
            <a:off x="1716966" y="1124744"/>
            <a:ext cx="5591338" cy="5416579"/>
          </a:xfrm>
          <a:prstGeom prst="rect">
            <a:avLst/>
          </a:prstGeom>
        </p:spPr>
      </p:pic>
    </p:spTree>
    <p:extLst>
      <p:ext uri="{BB962C8B-B14F-4D97-AF65-F5344CB8AC3E}">
        <p14:creationId xmlns:p14="http://schemas.microsoft.com/office/powerpoint/2010/main" val="3421821357"/>
      </p:ext>
    </p:extLst>
  </p:cSld>
  <p:clrMapOvr>
    <a:masterClrMapping/>
  </p:clrMapOvr>
  <p:transition advTm="4449"/>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74675" y="304800"/>
            <a:ext cx="8001000" cy="819943"/>
          </a:xfrm>
        </p:spPr>
        <p:txBody>
          <a:bodyPr/>
          <a:lstStyle/>
          <a:p>
            <a:pPr algn="ctr"/>
            <a:r>
              <a:rPr lang="en-AU" sz="2400" b="1" dirty="0" smtClean="0">
                <a:solidFill>
                  <a:srgbClr val="0000FF"/>
                </a:solidFill>
              </a:rPr>
              <a:t>Diagrams of Cross Country Obstacles &amp; Faults</a:t>
            </a:r>
          </a:p>
        </p:txBody>
      </p:sp>
      <p:pic>
        <p:nvPicPr>
          <p:cNvPr id="3" name="Picture 2"/>
          <p:cNvPicPr/>
          <p:nvPr/>
        </p:nvPicPr>
        <p:blipFill>
          <a:blip r:embed="rId2"/>
          <a:stretch>
            <a:fillRect/>
          </a:stretch>
        </p:blipFill>
        <p:spPr>
          <a:xfrm>
            <a:off x="1762856" y="1124744"/>
            <a:ext cx="5545447" cy="2592288"/>
          </a:xfrm>
          <a:prstGeom prst="rect">
            <a:avLst/>
          </a:prstGeom>
        </p:spPr>
      </p:pic>
      <p:pic>
        <p:nvPicPr>
          <p:cNvPr id="4" name="Picture 3"/>
          <p:cNvPicPr/>
          <p:nvPr/>
        </p:nvPicPr>
        <p:blipFill>
          <a:blip r:embed="rId3"/>
          <a:stretch>
            <a:fillRect/>
          </a:stretch>
        </p:blipFill>
        <p:spPr>
          <a:xfrm>
            <a:off x="1762856" y="3861048"/>
            <a:ext cx="5600700" cy="2572385"/>
          </a:xfrm>
          <a:prstGeom prst="rect">
            <a:avLst/>
          </a:prstGeom>
        </p:spPr>
      </p:pic>
    </p:spTree>
    <p:extLst>
      <p:ext uri="{BB962C8B-B14F-4D97-AF65-F5344CB8AC3E}">
        <p14:creationId xmlns:p14="http://schemas.microsoft.com/office/powerpoint/2010/main" val="755883026"/>
      </p:ext>
    </p:extLst>
  </p:cSld>
  <p:clrMapOvr>
    <a:masterClrMapping/>
  </p:clrMapOvr>
  <p:transition advTm="4529"/>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74675" y="304800"/>
            <a:ext cx="8001000" cy="819943"/>
          </a:xfrm>
        </p:spPr>
        <p:txBody>
          <a:bodyPr/>
          <a:lstStyle/>
          <a:p>
            <a:pPr algn="ctr"/>
            <a:r>
              <a:rPr lang="en-AU" sz="2400" b="1" dirty="0" smtClean="0">
                <a:solidFill>
                  <a:srgbClr val="0000FF"/>
                </a:solidFill>
              </a:rPr>
              <a:t>Diagrams of Cross Country Obstacles &amp; Faults</a:t>
            </a:r>
          </a:p>
        </p:txBody>
      </p:sp>
      <p:pic>
        <p:nvPicPr>
          <p:cNvPr id="3" name="Picture 2"/>
          <p:cNvPicPr/>
          <p:nvPr/>
        </p:nvPicPr>
        <p:blipFill>
          <a:blip r:embed="rId2"/>
          <a:stretch>
            <a:fillRect/>
          </a:stretch>
        </p:blipFill>
        <p:spPr>
          <a:xfrm>
            <a:off x="1862136" y="1124744"/>
            <a:ext cx="5302151" cy="5328593"/>
          </a:xfrm>
          <a:prstGeom prst="rect">
            <a:avLst/>
          </a:prstGeom>
        </p:spPr>
      </p:pic>
    </p:spTree>
    <p:extLst>
      <p:ext uri="{BB962C8B-B14F-4D97-AF65-F5344CB8AC3E}">
        <p14:creationId xmlns:p14="http://schemas.microsoft.com/office/powerpoint/2010/main" val="1288584084"/>
      </p:ext>
    </p:extLst>
  </p:cSld>
  <p:clrMapOvr>
    <a:masterClrMapping/>
  </p:clrMapOvr>
  <p:transition advTm="7681"/>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74675" y="304800"/>
            <a:ext cx="8001000" cy="819943"/>
          </a:xfrm>
        </p:spPr>
        <p:txBody>
          <a:bodyPr/>
          <a:lstStyle/>
          <a:p>
            <a:pPr algn="ctr"/>
            <a:r>
              <a:rPr lang="en-AU" sz="2400" b="1" dirty="0" smtClean="0">
                <a:solidFill>
                  <a:srgbClr val="0000FF"/>
                </a:solidFill>
              </a:rPr>
              <a:t>Diagrams of Cross Country Obstacles &amp; Faults</a:t>
            </a:r>
          </a:p>
        </p:txBody>
      </p:sp>
      <p:pic>
        <p:nvPicPr>
          <p:cNvPr id="3" name="Picture 2"/>
          <p:cNvPicPr/>
          <p:nvPr/>
        </p:nvPicPr>
        <p:blipFill>
          <a:blip r:embed="rId2"/>
          <a:stretch>
            <a:fillRect/>
          </a:stretch>
        </p:blipFill>
        <p:spPr>
          <a:xfrm>
            <a:off x="1835696" y="1196752"/>
            <a:ext cx="5472608" cy="5293900"/>
          </a:xfrm>
          <a:prstGeom prst="rect">
            <a:avLst/>
          </a:prstGeom>
        </p:spPr>
      </p:pic>
    </p:spTree>
    <p:extLst>
      <p:ext uri="{BB962C8B-B14F-4D97-AF65-F5344CB8AC3E}">
        <p14:creationId xmlns:p14="http://schemas.microsoft.com/office/powerpoint/2010/main" val="3917860885"/>
      </p:ext>
    </p:extLst>
  </p:cSld>
  <p:clrMapOvr>
    <a:masterClrMapping/>
  </p:clrMapOvr>
  <p:transition advTm="4285"/>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74675" y="304800"/>
            <a:ext cx="8001000" cy="819943"/>
          </a:xfrm>
        </p:spPr>
        <p:txBody>
          <a:bodyPr/>
          <a:lstStyle/>
          <a:p>
            <a:pPr algn="ctr"/>
            <a:r>
              <a:rPr lang="en-AU" sz="2400" b="1" dirty="0" smtClean="0">
                <a:solidFill>
                  <a:srgbClr val="0000FF"/>
                </a:solidFill>
              </a:rPr>
              <a:t>Diagrams of Cross Country Obstacles &amp; Faults</a:t>
            </a:r>
          </a:p>
        </p:txBody>
      </p:sp>
      <p:pic>
        <p:nvPicPr>
          <p:cNvPr id="3" name="Picture 2"/>
          <p:cNvPicPr/>
          <p:nvPr/>
        </p:nvPicPr>
        <p:blipFill>
          <a:blip r:embed="rId2"/>
          <a:stretch>
            <a:fillRect/>
          </a:stretch>
        </p:blipFill>
        <p:spPr>
          <a:xfrm>
            <a:off x="1691680" y="1772816"/>
            <a:ext cx="5642570" cy="3015401"/>
          </a:xfrm>
          <a:prstGeom prst="rect">
            <a:avLst/>
          </a:prstGeom>
        </p:spPr>
      </p:pic>
    </p:spTree>
    <p:extLst>
      <p:ext uri="{BB962C8B-B14F-4D97-AF65-F5344CB8AC3E}">
        <p14:creationId xmlns:p14="http://schemas.microsoft.com/office/powerpoint/2010/main" val="911801503"/>
      </p:ext>
    </p:extLst>
  </p:cSld>
  <p:clrMapOvr>
    <a:masterClrMapping/>
  </p:clrMapOvr>
  <p:transition advTm="4364"/>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3400" b="1" dirty="0" smtClean="0">
                <a:solidFill>
                  <a:srgbClr val="0000FF"/>
                </a:solidFill>
              </a:rPr>
              <a:t>Doubt over whether a rider has had a disobedience</a:t>
            </a:r>
          </a:p>
        </p:txBody>
      </p:sp>
      <p:sp>
        <p:nvSpPr>
          <p:cNvPr id="15363" name="Rectangle 3"/>
          <p:cNvSpPr>
            <a:spLocks noGrp="1" noChangeArrowheads="1"/>
          </p:cNvSpPr>
          <p:nvPr>
            <p:ph type="body" idx="1"/>
          </p:nvPr>
        </p:nvSpPr>
        <p:spPr>
          <a:xfrm>
            <a:off x="566738" y="1628800"/>
            <a:ext cx="8001000" cy="4391000"/>
          </a:xfrm>
        </p:spPr>
        <p:txBody>
          <a:bodyPr/>
          <a:lstStyle/>
          <a:p>
            <a:pPr eaLnBrk="1" hangingPunct="1"/>
            <a:r>
              <a:rPr lang="en-US" sz="2600" dirty="0" smtClean="0"/>
              <a:t>If you have any doubt whether a rider has had a disobedience or for anything you may feel is unclear please immediately turn your score sheet over and draw sketch of what you believe occurred.</a:t>
            </a:r>
          </a:p>
          <a:p>
            <a:pPr eaLnBrk="1" hangingPunct="1">
              <a:buNone/>
            </a:pPr>
            <a:endParaRPr lang="en-US" sz="1000" dirty="0" smtClean="0"/>
          </a:p>
          <a:p>
            <a:pPr eaLnBrk="1" hangingPunct="1"/>
            <a:r>
              <a:rPr lang="en-US" sz="2600" dirty="0" smtClean="0"/>
              <a:t>This is very useful in sorting out possible problems later in the day.</a:t>
            </a:r>
          </a:p>
          <a:p>
            <a:pPr eaLnBrk="1" hangingPunct="1">
              <a:buNone/>
            </a:pPr>
            <a:endParaRPr lang="en-US" sz="1000" dirty="0" smtClean="0"/>
          </a:p>
          <a:p>
            <a:pPr eaLnBrk="1" hangingPunct="1"/>
            <a:r>
              <a:rPr lang="en-US" sz="2600" dirty="0" smtClean="0"/>
              <a:t>Also radio the Course controller/TD briefly at the time of the problem.</a:t>
            </a:r>
          </a:p>
        </p:txBody>
      </p:sp>
    </p:spTree>
  </p:cSld>
  <p:clrMapOvr>
    <a:masterClrMapping/>
  </p:clrMapOvr>
  <p:transition advTm="11535"/>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9750" y="765175"/>
            <a:ext cx="8001000" cy="1216025"/>
          </a:xfrm>
        </p:spPr>
        <p:txBody>
          <a:bodyPr/>
          <a:lstStyle/>
          <a:p>
            <a:pPr algn="ctr" eaLnBrk="1" hangingPunct="1"/>
            <a:r>
              <a:rPr lang="en-US" sz="9600" b="1" smtClean="0">
                <a:solidFill>
                  <a:srgbClr val="0000FF"/>
                </a:solidFill>
              </a:rPr>
              <a:t>Thank you</a:t>
            </a:r>
          </a:p>
        </p:txBody>
      </p:sp>
      <p:sp>
        <p:nvSpPr>
          <p:cNvPr id="4099" name="Rectangle 3"/>
          <p:cNvSpPr>
            <a:spLocks noGrp="1" noChangeArrowheads="1"/>
          </p:cNvSpPr>
          <p:nvPr>
            <p:ph type="body" idx="1"/>
          </p:nvPr>
        </p:nvSpPr>
        <p:spPr>
          <a:xfrm>
            <a:off x="684213" y="1916832"/>
            <a:ext cx="8001000" cy="4608512"/>
          </a:xfrm>
        </p:spPr>
        <p:txBody>
          <a:bodyPr/>
          <a:lstStyle/>
          <a:p>
            <a:pPr eaLnBrk="1" hangingPunct="1">
              <a:lnSpc>
                <a:spcPct val="90000"/>
              </a:lnSpc>
              <a:buFont typeface="Wingdings" pitchFamily="2" charset="2"/>
              <a:buNone/>
            </a:pPr>
            <a:r>
              <a:rPr lang="en-US" sz="2800" dirty="0" smtClean="0"/>
              <a:t>On behalf of the Organising Committee,</a:t>
            </a:r>
          </a:p>
          <a:p>
            <a:pPr eaLnBrk="1" hangingPunct="1">
              <a:lnSpc>
                <a:spcPct val="90000"/>
              </a:lnSpc>
              <a:buFont typeface="Wingdings" pitchFamily="2" charset="2"/>
              <a:buNone/>
            </a:pPr>
            <a:r>
              <a:rPr lang="en-US" sz="2800" dirty="0" smtClean="0"/>
              <a:t>and the Riders, I would like to start this </a:t>
            </a:r>
          </a:p>
          <a:p>
            <a:pPr eaLnBrk="1" hangingPunct="1">
              <a:lnSpc>
                <a:spcPct val="90000"/>
              </a:lnSpc>
              <a:buFont typeface="Wingdings" pitchFamily="2" charset="2"/>
              <a:buNone/>
            </a:pPr>
            <a:r>
              <a:rPr lang="en-US" sz="2800" dirty="0" smtClean="0"/>
              <a:t>briefing by thanking you for giving  up </a:t>
            </a:r>
          </a:p>
          <a:p>
            <a:pPr eaLnBrk="1" hangingPunct="1">
              <a:lnSpc>
                <a:spcPct val="90000"/>
              </a:lnSpc>
              <a:buFont typeface="Wingdings" pitchFamily="2" charset="2"/>
              <a:buNone/>
            </a:pPr>
            <a:r>
              <a:rPr lang="en-US" sz="2800" dirty="0" smtClean="0"/>
              <a:t>your time to jump judge at the upcoming </a:t>
            </a:r>
          </a:p>
          <a:p>
            <a:pPr eaLnBrk="1" hangingPunct="1">
              <a:lnSpc>
                <a:spcPct val="90000"/>
              </a:lnSpc>
              <a:buFont typeface="Wingdings" pitchFamily="2" charset="2"/>
              <a:buNone/>
            </a:pPr>
            <a:r>
              <a:rPr lang="en-US" sz="2800" dirty="0" smtClean="0"/>
              <a:t>event. </a:t>
            </a:r>
          </a:p>
          <a:p>
            <a:pPr eaLnBrk="1" hangingPunct="1">
              <a:lnSpc>
                <a:spcPct val="90000"/>
              </a:lnSpc>
              <a:buFont typeface="Wingdings" pitchFamily="2" charset="2"/>
              <a:buNone/>
            </a:pPr>
            <a:endParaRPr lang="en-US" sz="1000" dirty="0" smtClean="0"/>
          </a:p>
          <a:p>
            <a:pPr eaLnBrk="1" hangingPunct="1">
              <a:lnSpc>
                <a:spcPct val="90000"/>
              </a:lnSpc>
              <a:buFont typeface="Wingdings" pitchFamily="2" charset="2"/>
              <a:buNone/>
            </a:pPr>
            <a:r>
              <a:rPr lang="en-US" sz="2800" dirty="0" smtClean="0"/>
              <a:t>Without people doing this important task </a:t>
            </a:r>
          </a:p>
          <a:p>
            <a:pPr eaLnBrk="1" hangingPunct="1">
              <a:lnSpc>
                <a:spcPct val="90000"/>
              </a:lnSpc>
              <a:buFont typeface="Wingdings" pitchFamily="2" charset="2"/>
              <a:buNone/>
            </a:pPr>
            <a:r>
              <a:rPr lang="en-US" sz="2800" dirty="0" smtClean="0"/>
              <a:t>the event would not run. </a:t>
            </a:r>
          </a:p>
          <a:p>
            <a:pPr eaLnBrk="1" hangingPunct="1">
              <a:lnSpc>
                <a:spcPct val="90000"/>
              </a:lnSpc>
              <a:buFont typeface="Wingdings" pitchFamily="2" charset="2"/>
              <a:buNone/>
            </a:pPr>
            <a:r>
              <a:rPr lang="en-US" sz="2800" dirty="0" smtClean="0"/>
              <a:t>	</a:t>
            </a:r>
          </a:p>
          <a:p>
            <a:pPr algn="ctr" eaLnBrk="1" hangingPunct="1">
              <a:lnSpc>
                <a:spcPct val="90000"/>
              </a:lnSpc>
              <a:buFont typeface="Wingdings" pitchFamily="2" charset="2"/>
              <a:buNone/>
            </a:pPr>
            <a:r>
              <a:rPr lang="en-US" sz="2800" dirty="0" smtClean="0"/>
              <a:t>Thank you once again.</a:t>
            </a:r>
          </a:p>
        </p:txBody>
      </p:sp>
    </p:spTree>
  </p:cSld>
  <p:clrMapOvr>
    <a:masterClrMapping/>
  </p:clrMapOvr>
  <p:transition advTm="3773"/>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74675" y="332657"/>
            <a:ext cx="8029575" cy="1080120"/>
          </a:xfrm>
        </p:spPr>
        <p:txBody>
          <a:bodyPr/>
          <a:lstStyle/>
          <a:p>
            <a:pPr algn="ctr" eaLnBrk="1" hangingPunct="1"/>
            <a:r>
              <a:rPr lang="en-US" sz="3200" b="1" dirty="0" smtClean="0">
                <a:solidFill>
                  <a:srgbClr val="0000FF"/>
                </a:solidFill>
              </a:rPr>
              <a:t>Jump Judge Instructions to riders.</a:t>
            </a:r>
          </a:p>
        </p:txBody>
      </p:sp>
      <p:sp>
        <p:nvSpPr>
          <p:cNvPr id="16387" name="Rectangle 3"/>
          <p:cNvSpPr>
            <a:spLocks noGrp="1" noChangeArrowheads="1"/>
          </p:cNvSpPr>
          <p:nvPr>
            <p:ph type="body" idx="1"/>
          </p:nvPr>
        </p:nvSpPr>
        <p:spPr>
          <a:xfrm>
            <a:off x="566738" y="1484313"/>
            <a:ext cx="8181975" cy="4969023"/>
          </a:xfrm>
        </p:spPr>
        <p:txBody>
          <a:bodyPr/>
          <a:lstStyle/>
          <a:p>
            <a:pPr eaLnBrk="1" hangingPunct="1">
              <a:lnSpc>
                <a:spcPct val="90000"/>
              </a:lnSpc>
            </a:pPr>
            <a:r>
              <a:rPr lang="en-US" sz="1800" dirty="0" smtClean="0"/>
              <a:t>A rider may ask a jump judge for clarification if they feel they may have missed a flag etc. The Jump Judge has the responsibility to clearly and loudly inform the rider of their judgment. Please make this loud and clear!</a:t>
            </a:r>
          </a:p>
          <a:p>
            <a:pPr eaLnBrk="1" hangingPunct="1">
              <a:lnSpc>
                <a:spcPct val="90000"/>
              </a:lnSpc>
              <a:buNone/>
            </a:pPr>
            <a:endParaRPr lang="en-US" sz="1000" dirty="0" smtClean="0"/>
          </a:p>
          <a:p>
            <a:pPr eaLnBrk="1" hangingPunct="1">
              <a:lnSpc>
                <a:spcPct val="90000"/>
              </a:lnSpc>
            </a:pPr>
            <a:r>
              <a:rPr lang="en-US" sz="1800" dirty="0" smtClean="0"/>
              <a:t>You must be prepared to advise a rider, if he asks, what decision you have made regarding passing within the flags. He then can retake the jump or continue on.</a:t>
            </a:r>
          </a:p>
          <a:p>
            <a:pPr eaLnBrk="1" hangingPunct="1">
              <a:lnSpc>
                <a:spcPct val="90000"/>
              </a:lnSpc>
              <a:buNone/>
            </a:pPr>
            <a:endParaRPr lang="en-US" sz="900" dirty="0" smtClean="0"/>
          </a:p>
          <a:p>
            <a:pPr eaLnBrk="1" hangingPunct="1">
              <a:lnSpc>
                <a:spcPct val="90000"/>
              </a:lnSpc>
            </a:pPr>
            <a:r>
              <a:rPr lang="en-US" sz="1800" dirty="0" smtClean="0"/>
              <a:t>A Jump judge does not eliminate riders, they report disobediences, refusals, circles, falls, etc to the course controller or TD. These officials may then eliminate the rider and you may be asked to stop the athlete and send them home, via the finish.</a:t>
            </a:r>
          </a:p>
          <a:p>
            <a:pPr eaLnBrk="1" hangingPunct="1">
              <a:lnSpc>
                <a:spcPct val="90000"/>
              </a:lnSpc>
              <a:buNone/>
            </a:pPr>
            <a:endParaRPr lang="en-US" sz="900" dirty="0" smtClean="0"/>
          </a:p>
          <a:p>
            <a:pPr eaLnBrk="1" hangingPunct="1">
              <a:lnSpc>
                <a:spcPct val="90000"/>
              </a:lnSpc>
            </a:pPr>
            <a:r>
              <a:rPr lang="en-US" sz="1800" dirty="0" smtClean="0"/>
              <a:t>If a rider has a refusal or circle etc please count them out loud for his benefit “one refusal”, “two refusals” etc - this could save many discussions later.</a:t>
            </a:r>
          </a:p>
          <a:p>
            <a:pPr eaLnBrk="1" hangingPunct="1">
              <a:lnSpc>
                <a:spcPct val="90000"/>
              </a:lnSpc>
              <a:buFont typeface="Wingdings" pitchFamily="2" charset="2"/>
              <a:buNone/>
            </a:pPr>
            <a:r>
              <a:rPr lang="en-US" sz="4000" b="1" dirty="0" smtClean="0">
                <a:solidFill>
                  <a:srgbClr val="0000FF"/>
                </a:solidFill>
              </a:rPr>
              <a:t>Be clear, fair and consistent</a:t>
            </a:r>
          </a:p>
        </p:txBody>
      </p:sp>
    </p:spTree>
  </p:cSld>
  <p:clrMapOvr>
    <a:masterClrMapping/>
  </p:clrMapOvr>
  <p:transition advTm="28655"/>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23850" y="188641"/>
            <a:ext cx="8569325" cy="720080"/>
          </a:xfrm>
        </p:spPr>
        <p:txBody>
          <a:bodyPr/>
          <a:lstStyle/>
          <a:p>
            <a:pPr eaLnBrk="1" hangingPunct="1"/>
            <a:r>
              <a:rPr lang="en-US" sz="3600" b="1" smtClean="0">
                <a:solidFill>
                  <a:srgbClr val="0000FF"/>
                </a:solidFill>
              </a:rPr>
              <a:t>Reporting disobediences or falls</a:t>
            </a:r>
          </a:p>
        </p:txBody>
      </p:sp>
      <p:sp>
        <p:nvSpPr>
          <p:cNvPr id="17411" name="Rectangle 3"/>
          <p:cNvSpPr>
            <a:spLocks noGrp="1" noChangeArrowheads="1"/>
          </p:cNvSpPr>
          <p:nvPr>
            <p:ph type="body" idx="1"/>
          </p:nvPr>
        </p:nvSpPr>
        <p:spPr>
          <a:xfrm>
            <a:off x="566738" y="836712"/>
            <a:ext cx="8001000" cy="5760640"/>
          </a:xfrm>
        </p:spPr>
        <p:txBody>
          <a:bodyPr/>
          <a:lstStyle/>
          <a:p>
            <a:pPr algn="ctr" eaLnBrk="1" hangingPunct="1">
              <a:lnSpc>
                <a:spcPct val="80000"/>
              </a:lnSpc>
              <a:buFont typeface="Wingdings" pitchFamily="2" charset="2"/>
              <a:buNone/>
            </a:pPr>
            <a:endParaRPr lang="en-US" sz="800" b="1" dirty="0" smtClean="0"/>
          </a:p>
          <a:p>
            <a:pPr algn="ctr" eaLnBrk="1" hangingPunct="1">
              <a:lnSpc>
                <a:spcPct val="80000"/>
              </a:lnSpc>
            </a:pPr>
            <a:r>
              <a:rPr lang="en-US" sz="1800" b="1" dirty="0" smtClean="0"/>
              <a:t>When you have had a disobedience at your fence please radio this to the Course Controller or TD ASAP</a:t>
            </a:r>
          </a:p>
          <a:p>
            <a:pPr algn="ctr" eaLnBrk="1" hangingPunct="1">
              <a:lnSpc>
                <a:spcPct val="80000"/>
              </a:lnSpc>
              <a:buFont typeface="Wingdings" pitchFamily="2" charset="2"/>
              <a:buNone/>
            </a:pPr>
            <a:endParaRPr lang="en-US" sz="800" b="1" dirty="0" smtClean="0"/>
          </a:p>
          <a:p>
            <a:pPr eaLnBrk="1" hangingPunct="1">
              <a:lnSpc>
                <a:spcPct val="80000"/>
              </a:lnSpc>
            </a:pPr>
            <a:r>
              <a:rPr lang="en-US" sz="1800" b="1" dirty="0" smtClean="0"/>
              <a:t>All disobediences, run-outs, circles, falls, MUST be ‘called in’ using  the radio.</a:t>
            </a:r>
          </a:p>
          <a:p>
            <a:pPr eaLnBrk="1" hangingPunct="1">
              <a:lnSpc>
                <a:spcPct val="80000"/>
              </a:lnSpc>
              <a:buFont typeface="Wingdings" pitchFamily="2" charset="2"/>
              <a:buNone/>
            </a:pPr>
            <a:endParaRPr lang="en-US" sz="800" dirty="0" smtClean="0"/>
          </a:p>
          <a:p>
            <a:pPr eaLnBrk="1" hangingPunct="1">
              <a:lnSpc>
                <a:spcPct val="80000"/>
              </a:lnSpc>
              <a:buFont typeface="Wingdings" pitchFamily="2" charset="2"/>
              <a:buNone/>
            </a:pPr>
            <a:r>
              <a:rPr lang="en-US" sz="1700" dirty="0" smtClean="0"/>
              <a:t>Please follow this format:</a:t>
            </a:r>
          </a:p>
          <a:p>
            <a:pPr eaLnBrk="1" hangingPunct="1">
              <a:lnSpc>
                <a:spcPct val="80000"/>
              </a:lnSpc>
              <a:buFont typeface="Wingdings" pitchFamily="2" charset="2"/>
              <a:buNone/>
            </a:pPr>
            <a:endParaRPr lang="en-US" sz="800" dirty="0" smtClean="0"/>
          </a:p>
          <a:p>
            <a:pPr eaLnBrk="1" hangingPunct="1">
              <a:lnSpc>
                <a:spcPct val="80000"/>
              </a:lnSpc>
              <a:buFont typeface="+mj-lt"/>
              <a:buAutoNum type="arabicPeriod"/>
            </a:pPr>
            <a:r>
              <a:rPr lang="en-US" sz="1700" dirty="0" smtClean="0"/>
              <a:t>Rider Number</a:t>
            </a:r>
          </a:p>
          <a:p>
            <a:pPr eaLnBrk="1" hangingPunct="1">
              <a:lnSpc>
                <a:spcPct val="80000"/>
              </a:lnSpc>
              <a:buFont typeface="+mj-lt"/>
              <a:buAutoNum type="arabicPeriod"/>
            </a:pPr>
            <a:r>
              <a:rPr lang="en-US" sz="1700" dirty="0" smtClean="0"/>
              <a:t>Jump Number</a:t>
            </a:r>
          </a:p>
          <a:p>
            <a:pPr eaLnBrk="1" hangingPunct="1">
              <a:lnSpc>
                <a:spcPct val="80000"/>
              </a:lnSpc>
              <a:buFont typeface="+mj-lt"/>
              <a:buAutoNum type="arabicPeriod"/>
            </a:pPr>
            <a:r>
              <a:rPr lang="en-US" sz="1700" dirty="0" smtClean="0"/>
              <a:t>Number of disobediences</a:t>
            </a:r>
          </a:p>
          <a:p>
            <a:pPr eaLnBrk="1" hangingPunct="1">
              <a:lnSpc>
                <a:spcPct val="80000"/>
              </a:lnSpc>
              <a:buFont typeface="Wingdings" pitchFamily="2" charset="2"/>
              <a:buNone/>
            </a:pPr>
            <a:endParaRPr lang="en-US" sz="800" dirty="0" smtClean="0"/>
          </a:p>
          <a:p>
            <a:pPr eaLnBrk="1" hangingPunct="1">
              <a:lnSpc>
                <a:spcPct val="80000"/>
              </a:lnSpc>
              <a:buFont typeface="Wingdings" pitchFamily="2" charset="2"/>
              <a:buNone/>
            </a:pPr>
            <a:r>
              <a:rPr lang="en-US" sz="1700" i="1" u="sng" dirty="0" smtClean="0"/>
              <a:t>E.g.</a:t>
            </a:r>
          </a:p>
          <a:p>
            <a:pPr eaLnBrk="1" hangingPunct="1">
              <a:lnSpc>
                <a:spcPct val="80000"/>
              </a:lnSpc>
              <a:buFont typeface="Wingdings" pitchFamily="2" charset="2"/>
              <a:buChar char="§"/>
            </a:pPr>
            <a:r>
              <a:rPr lang="en-US" sz="1700" dirty="0" smtClean="0"/>
              <a:t>Rider number 56</a:t>
            </a:r>
          </a:p>
          <a:p>
            <a:pPr eaLnBrk="1" hangingPunct="1">
              <a:lnSpc>
                <a:spcPct val="80000"/>
              </a:lnSpc>
              <a:buFont typeface="Wingdings" pitchFamily="2" charset="2"/>
              <a:buChar char="§"/>
            </a:pPr>
            <a:r>
              <a:rPr lang="en-US" sz="1700" dirty="0" smtClean="0"/>
              <a:t>Jump Number 6</a:t>
            </a:r>
          </a:p>
          <a:p>
            <a:pPr eaLnBrk="1" hangingPunct="1">
              <a:lnSpc>
                <a:spcPct val="80000"/>
              </a:lnSpc>
              <a:buFont typeface="Wingdings" pitchFamily="2" charset="2"/>
              <a:buChar char="§"/>
            </a:pPr>
            <a:r>
              <a:rPr lang="en-US" sz="1700" dirty="0" smtClean="0"/>
              <a:t>2 refusals</a:t>
            </a:r>
          </a:p>
          <a:p>
            <a:pPr eaLnBrk="1" hangingPunct="1">
              <a:lnSpc>
                <a:spcPct val="80000"/>
              </a:lnSpc>
              <a:buFont typeface="Wingdings" pitchFamily="2" charset="2"/>
              <a:buChar char="§"/>
            </a:pPr>
            <a:r>
              <a:rPr lang="en-US" sz="1700" dirty="0" smtClean="0"/>
              <a:t>Clear 3</a:t>
            </a:r>
            <a:r>
              <a:rPr lang="en-US" sz="1700" baseline="30000" dirty="0" smtClean="0"/>
              <a:t>rd</a:t>
            </a:r>
            <a:r>
              <a:rPr lang="en-US" sz="1700" dirty="0" smtClean="0"/>
              <a:t> attempt</a:t>
            </a:r>
          </a:p>
          <a:p>
            <a:pPr eaLnBrk="1" hangingPunct="1">
              <a:lnSpc>
                <a:spcPct val="80000"/>
              </a:lnSpc>
              <a:buFont typeface="Wingdings" pitchFamily="2" charset="2"/>
              <a:buNone/>
            </a:pPr>
            <a:endParaRPr lang="en-US" sz="800" dirty="0" smtClean="0"/>
          </a:p>
          <a:p>
            <a:pPr eaLnBrk="1" hangingPunct="1">
              <a:lnSpc>
                <a:spcPct val="80000"/>
              </a:lnSpc>
              <a:buFont typeface="Wingdings" pitchFamily="2" charset="2"/>
              <a:buNone/>
            </a:pPr>
            <a:r>
              <a:rPr lang="en-US" sz="1700" i="1" u="sng" dirty="0" smtClean="0"/>
              <a:t>Or </a:t>
            </a:r>
          </a:p>
          <a:p>
            <a:pPr eaLnBrk="1" hangingPunct="1">
              <a:lnSpc>
                <a:spcPct val="80000"/>
              </a:lnSpc>
              <a:buFont typeface="Wingdings" pitchFamily="2" charset="2"/>
              <a:buNone/>
            </a:pPr>
            <a:endParaRPr lang="en-US" sz="800" dirty="0" smtClean="0"/>
          </a:p>
          <a:p>
            <a:pPr eaLnBrk="1" hangingPunct="1">
              <a:lnSpc>
                <a:spcPct val="80000"/>
              </a:lnSpc>
              <a:buFont typeface="Wingdings" pitchFamily="2" charset="2"/>
              <a:buChar char="§"/>
            </a:pPr>
            <a:r>
              <a:rPr lang="en-US" sz="1700" dirty="0" smtClean="0"/>
              <a:t>Rider number 34</a:t>
            </a:r>
          </a:p>
          <a:p>
            <a:pPr eaLnBrk="1" hangingPunct="1">
              <a:lnSpc>
                <a:spcPct val="80000"/>
              </a:lnSpc>
              <a:buFont typeface="Wingdings" pitchFamily="2" charset="2"/>
              <a:buChar char="§"/>
            </a:pPr>
            <a:r>
              <a:rPr lang="en-US" sz="1700" dirty="0" smtClean="0"/>
              <a:t>Jump number 7</a:t>
            </a:r>
          </a:p>
          <a:p>
            <a:pPr eaLnBrk="1" hangingPunct="1">
              <a:lnSpc>
                <a:spcPct val="80000"/>
              </a:lnSpc>
              <a:buFont typeface="Wingdings" pitchFamily="2" charset="2"/>
              <a:buChar char="§"/>
            </a:pPr>
            <a:r>
              <a:rPr lang="en-US" sz="1700" dirty="0" smtClean="0"/>
              <a:t>Rider fall</a:t>
            </a:r>
          </a:p>
          <a:p>
            <a:pPr eaLnBrk="1" hangingPunct="1">
              <a:lnSpc>
                <a:spcPct val="80000"/>
              </a:lnSpc>
              <a:buFont typeface="Wingdings" pitchFamily="2" charset="2"/>
              <a:buChar char="§"/>
            </a:pPr>
            <a:r>
              <a:rPr lang="en-US" sz="1700" dirty="0" smtClean="0"/>
              <a:t>Course is clear- rider &amp; horse okay  </a:t>
            </a:r>
            <a:r>
              <a:rPr lang="en-US" sz="1700" b="1" i="1" u="sng" dirty="0" smtClean="0"/>
              <a:t>or</a:t>
            </a:r>
            <a:r>
              <a:rPr lang="en-US" sz="1700" dirty="0" smtClean="0"/>
              <a:t>  Course is blocked - Please send Medical &amp; Veterinary personnel. </a:t>
            </a:r>
          </a:p>
        </p:txBody>
      </p:sp>
    </p:spTree>
  </p:cSld>
  <p:clrMapOvr>
    <a:masterClrMapping/>
  </p:clrMapOvr>
  <p:transition advTm="20013"/>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74675" y="188641"/>
            <a:ext cx="8001000" cy="648072"/>
          </a:xfrm>
        </p:spPr>
        <p:txBody>
          <a:bodyPr/>
          <a:lstStyle/>
          <a:p>
            <a:pPr eaLnBrk="1" hangingPunct="1"/>
            <a:r>
              <a:rPr lang="en-US" sz="3200" b="1" dirty="0" smtClean="0">
                <a:solidFill>
                  <a:srgbClr val="0000FF"/>
                </a:solidFill>
              </a:rPr>
              <a:t>Fallen Rider or Horse &amp; Rider</a:t>
            </a:r>
          </a:p>
        </p:txBody>
      </p:sp>
      <p:sp>
        <p:nvSpPr>
          <p:cNvPr id="18435" name="Rectangle 3"/>
          <p:cNvSpPr>
            <a:spLocks noGrp="1" noChangeArrowheads="1"/>
          </p:cNvSpPr>
          <p:nvPr>
            <p:ph type="body" idx="1"/>
          </p:nvPr>
        </p:nvSpPr>
        <p:spPr>
          <a:xfrm>
            <a:off x="566738" y="836712"/>
            <a:ext cx="8001000" cy="5760640"/>
          </a:xfrm>
        </p:spPr>
        <p:txBody>
          <a:bodyPr/>
          <a:lstStyle/>
          <a:p>
            <a:pPr eaLnBrk="1" hangingPunct="1">
              <a:lnSpc>
                <a:spcPct val="90000"/>
              </a:lnSpc>
              <a:buFont typeface="Wingdings" pitchFamily="2" charset="2"/>
              <a:buNone/>
            </a:pPr>
            <a:r>
              <a:rPr lang="en-US" sz="2100" b="1" dirty="0" smtClean="0"/>
              <a:t>If this this occurs at your fence remain calm and</a:t>
            </a:r>
          </a:p>
          <a:p>
            <a:pPr eaLnBrk="1" hangingPunct="1">
              <a:lnSpc>
                <a:spcPct val="90000"/>
              </a:lnSpc>
              <a:buFont typeface="Wingdings" pitchFamily="2" charset="2"/>
              <a:buNone/>
            </a:pPr>
            <a:r>
              <a:rPr lang="en-US" sz="2100" b="1" dirty="0" smtClean="0"/>
              <a:t> carry out the following.</a:t>
            </a:r>
          </a:p>
          <a:p>
            <a:pPr eaLnBrk="1" hangingPunct="1">
              <a:lnSpc>
                <a:spcPct val="90000"/>
              </a:lnSpc>
              <a:buFont typeface="Wingdings" pitchFamily="2" charset="2"/>
              <a:buNone/>
            </a:pPr>
            <a:endParaRPr lang="en-US" sz="800" dirty="0" smtClean="0"/>
          </a:p>
          <a:p>
            <a:pPr eaLnBrk="1" hangingPunct="1">
              <a:lnSpc>
                <a:spcPct val="90000"/>
              </a:lnSpc>
            </a:pPr>
            <a:r>
              <a:rPr lang="en-US" sz="1600" u="sng" dirty="0" smtClean="0"/>
              <a:t>Assess the situation. </a:t>
            </a:r>
          </a:p>
          <a:p>
            <a:pPr lvl="1" eaLnBrk="1" hangingPunct="1">
              <a:lnSpc>
                <a:spcPct val="90000"/>
              </a:lnSpc>
              <a:buFont typeface="+mj-lt"/>
              <a:buAutoNum type="arabicPeriod"/>
            </a:pPr>
            <a:r>
              <a:rPr lang="en-US" sz="1600" dirty="0" smtClean="0"/>
              <a:t>Is it a major fall of horse and/or rider?</a:t>
            </a:r>
          </a:p>
          <a:p>
            <a:pPr lvl="1" eaLnBrk="1" hangingPunct="1">
              <a:lnSpc>
                <a:spcPct val="90000"/>
              </a:lnSpc>
              <a:buFont typeface="+mj-lt"/>
              <a:buAutoNum type="arabicPeriod"/>
            </a:pPr>
            <a:r>
              <a:rPr lang="en-US" sz="1600" dirty="0" smtClean="0"/>
              <a:t>Does either the rider or horse or both need medical/vet assistance?</a:t>
            </a:r>
          </a:p>
          <a:p>
            <a:pPr lvl="1" eaLnBrk="1" hangingPunct="1">
              <a:lnSpc>
                <a:spcPct val="90000"/>
              </a:lnSpc>
              <a:buFont typeface="+mj-lt"/>
              <a:buAutoNum type="arabicPeriod"/>
            </a:pPr>
            <a:r>
              <a:rPr lang="en-US" sz="1600" dirty="0" smtClean="0"/>
              <a:t>Is the course clear?</a:t>
            </a:r>
          </a:p>
          <a:p>
            <a:pPr eaLnBrk="1" hangingPunct="1">
              <a:lnSpc>
                <a:spcPct val="90000"/>
              </a:lnSpc>
              <a:buNone/>
            </a:pPr>
            <a:endParaRPr lang="en-US" sz="1600" dirty="0" smtClean="0"/>
          </a:p>
          <a:p>
            <a:pPr eaLnBrk="1" hangingPunct="1">
              <a:lnSpc>
                <a:spcPct val="90000"/>
              </a:lnSpc>
            </a:pPr>
            <a:r>
              <a:rPr lang="en-US" sz="1600" dirty="0" smtClean="0"/>
              <a:t>Radio the fall and your assessment immediately to the course controller  (It may be necessary for the course controller or TD  to stop the course, pending your advise to them regarding the situation).</a:t>
            </a:r>
          </a:p>
          <a:p>
            <a:pPr eaLnBrk="1" hangingPunct="1">
              <a:lnSpc>
                <a:spcPct val="90000"/>
              </a:lnSpc>
              <a:buNone/>
            </a:pPr>
            <a:endParaRPr lang="en-US" sz="1600" dirty="0" smtClean="0"/>
          </a:p>
          <a:p>
            <a:pPr eaLnBrk="1" hangingPunct="1">
              <a:lnSpc>
                <a:spcPct val="90000"/>
              </a:lnSpc>
            </a:pPr>
            <a:r>
              <a:rPr lang="en-US" sz="1600" dirty="0" smtClean="0"/>
              <a:t>Give assistance to rider or horse, ensure you take your radio with you.</a:t>
            </a:r>
          </a:p>
          <a:p>
            <a:pPr eaLnBrk="1" hangingPunct="1">
              <a:lnSpc>
                <a:spcPct val="90000"/>
              </a:lnSpc>
              <a:buNone/>
            </a:pPr>
            <a:endParaRPr lang="en-US" sz="1600" dirty="0" smtClean="0"/>
          </a:p>
          <a:p>
            <a:pPr eaLnBrk="1" hangingPunct="1">
              <a:lnSpc>
                <a:spcPct val="90000"/>
              </a:lnSpc>
            </a:pPr>
            <a:r>
              <a:rPr lang="en-US" sz="1600" dirty="0" smtClean="0"/>
              <a:t>Stop on coming rider, in a safe manner, (or have others do this) Note the time you stop this horse. Or call into control as you stop the rider</a:t>
            </a:r>
          </a:p>
          <a:p>
            <a:pPr eaLnBrk="1" hangingPunct="1">
              <a:lnSpc>
                <a:spcPct val="90000"/>
              </a:lnSpc>
              <a:buNone/>
            </a:pPr>
            <a:endParaRPr lang="en-US" sz="1600" dirty="0" smtClean="0"/>
          </a:p>
          <a:p>
            <a:pPr eaLnBrk="1" hangingPunct="1">
              <a:lnSpc>
                <a:spcPct val="90000"/>
              </a:lnSpc>
            </a:pPr>
            <a:r>
              <a:rPr lang="en-US" sz="1600" dirty="0" smtClean="0"/>
              <a:t>Remain close to the radio and liaise with the Course controller/TD and other officials if the ambulance, vet or fence repair team (crash crew) are needed.</a:t>
            </a:r>
          </a:p>
        </p:txBody>
      </p:sp>
    </p:spTree>
  </p:cSld>
  <p:clrMapOvr>
    <a:masterClrMapping/>
  </p:clrMapOvr>
  <p:transition advTm="24067"/>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74675" y="304800"/>
            <a:ext cx="8001000" cy="747713"/>
          </a:xfrm>
        </p:spPr>
        <p:txBody>
          <a:bodyPr/>
          <a:lstStyle/>
          <a:p>
            <a:pPr eaLnBrk="1" hangingPunct="1"/>
            <a:r>
              <a:rPr lang="en-US" sz="4000" b="1" dirty="0" smtClean="0">
                <a:solidFill>
                  <a:srgbClr val="0000FF"/>
                </a:solidFill>
              </a:rPr>
              <a:t>Radios</a:t>
            </a:r>
          </a:p>
        </p:txBody>
      </p:sp>
      <p:sp>
        <p:nvSpPr>
          <p:cNvPr id="19459" name="Rectangle 3"/>
          <p:cNvSpPr>
            <a:spLocks noGrp="1" noChangeArrowheads="1"/>
          </p:cNvSpPr>
          <p:nvPr>
            <p:ph type="body" idx="1"/>
          </p:nvPr>
        </p:nvSpPr>
        <p:spPr>
          <a:xfrm>
            <a:off x="323850" y="980728"/>
            <a:ext cx="8569325" cy="5400600"/>
          </a:xfrm>
        </p:spPr>
        <p:txBody>
          <a:bodyPr/>
          <a:lstStyle/>
          <a:p>
            <a:pPr eaLnBrk="1" hangingPunct="1">
              <a:buNone/>
            </a:pPr>
            <a:endParaRPr lang="en-US" sz="1000" b="1" dirty="0" smtClean="0"/>
          </a:p>
          <a:p>
            <a:pPr eaLnBrk="1" hangingPunct="1"/>
            <a:r>
              <a:rPr lang="en-US" sz="1800" b="1" dirty="0" smtClean="0"/>
              <a:t>Please ensure you have a working radio and that it is on the correct Channel. </a:t>
            </a:r>
          </a:p>
          <a:p>
            <a:pPr eaLnBrk="1" hangingPunct="1"/>
            <a:r>
              <a:rPr lang="en-US" sz="1800" b="1" dirty="0" smtClean="0"/>
              <a:t>The radio is only to be used for official communications.</a:t>
            </a:r>
          </a:p>
          <a:p>
            <a:pPr eaLnBrk="1" hangingPunct="1">
              <a:buFont typeface="Wingdings" pitchFamily="2" charset="2"/>
              <a:buNone/>
            </a:pPr>
            <a:endParaRPr lang="en-US" sz="800" dirty="0" smtClean="0"/>
          </a:p>
          <a:p>
            <a:pPr eaLnBrk="1" hangingPunct="1">
              <a:buFont typeface="Wingdings" pitchFamily="2" charset="2"/>
              <a:buNone/>
            </a:pPr>
            <a:r>
              <a:rPr lang="en-US" sz="1800" b="1" u="sng" dirty="0" smtClean="0">
                <a:solidFill>
                  <a:srgbClr val="0000FF"/>
                </a:solidFill>
              </a:rPr>
              <a:t>How to use the radio</a:t>
            </a:r>
          </a:p>
          <a:p>
            <a:pPr lvl="1" eaLnBrk="1" hangingPunct="1">
              <a:buFont typeface="+mj-lt"/>
              <a:buAutoNum type="arabicPeriod"/>
            </a:pPr>
            <a:r>
              <a:rPr lang="en-US" sz="1800" dirty="0" smtClean="0"/>
              <a:t>Press the side button</a:t>
            </a:r>
          </a:p>
          <a:p>
            <a:pPr lvl="1" eaLnBrk="1" hangingPunct="1">
              <a:buFont typeface="+mj-lt"/>
              <a:buAutoNum type="arabicPeriod"/>
            </a:pPr>
            <a:r>
              <a:rPr lang="en-US" sz="1800" dirty="0" smtClean="0"/>
              <a:t>Think</a:t>
            </a:r>
          </a:p>
          <a:p>
            <a:pPr lvl="1" eaLnBrk="1" hangingPunct="1">
              <a:buFont typeface="+mj-lt"/>
              <a:buAutoNum type="arabicPeriod"/>
            </a:pPr>
            <a:r>
              <a:rPr lang="en-US" sz="1800" dirty="0" smtClean="0"/>
              <a:t>Slowly and clearly give your message</a:t>
            </a:r>
          </a:p>
          <a:p>
            <a:pPr lvl="1" eaLnBrk="1" hangingPunct="1">
              <a:buFont typeface="+mj-lt"/>
              <a:buAutoNum type="arabicPeriod"/>
            </a:pPr>
            <a:r>
              <a:rPr lang="en-US" sz="1800" dirty="0" smtClean="0"/>
              <a:t>Think -  was the message correct</a:t>
            </a:r>
          </a:p>
          <a:p>
            <a:pPr lvl="1" eaLnBrk="1" hangingPunct="1">
              <a:buFont typeface="+mj-lt"/>
              <a:buAutoNum type="arabicPeriod"/>
            </a:pPr>
            <a:r>
              <a:rPr lang="en-US" sz="1800" dirty="0" smtClean="0"/>
              <a:t>Release button.</a:t>
            </a:r>
          </a:p>
          <a:p>
            <a:pPr eaLnBrk="1" hangingPunct="1">
              <a:buFont typeface="Wingdings" pitchFamily="2" charset="2"/>
              <a:buNone/>
            </a:pPr>
            <a:endParaRPr lang="en-US" sz="700" dirty="0" smtClean="0"/>
          </a:p>
          <a:p>
            <a:pPr algn="ctr" eaLnBrk="1" hangingPunct="1">
              <a:buFont typeface="Wingdings" pitchFamily="2" charset="2"/>
              <a:buNone/>
            </a:pPr>
            <a:r>
              <a:rPr lang="en-US" sz="2000" b="1" dirty="0" smtClean="0">
                <a:solidFill>
                  <a:srgbClr val="00CC00"/>
                </a:solidFill>
              </a:rPr>
              <a:t>Do not put the radio in your pocket, use the lanyard </a:t>
            </a:r>
          </a:p>
          <a:p>
            <a:pPr algn="ctr" eaLnBrk="1" hangingPunct="1">
              <a:buFont typeface="Wingdings" pitchFamily="2" charset="2"/>
              <a:buNone/>
            </a:pPr>
            <a:r>
              <a:rPr lang="en-US" sz="2000" b="1" dirty="0" smtClean="0">
                <a:solidFill>
                  <a:srgbClr val="00CC00"/>
                </a:solidFill>
              </a:rPr>
              <a:t>provided.</a:t>
            </a:r>
          </a:p>
          <a:p>
            <a:pPr algn="ctr" eaLnBrk="1" hangingPunct="1">
              <a:buFont typeface="Wingdings" pitchFamily="2" charset="2"/>
              <a:buNone/>
            </a:pPr>
            <a:r>
              <a:rPr lang="en-US" sz="2000" b="1" dirty="0" smtClean="0">
                <a:solidFill>
                  <a:srgbClr val="00CC00"/>
                </a:solidFill>
              </a:rPr>
              <a:t>Do not leave your radio or put it down.</a:t>
            </a:r>
          </a:p>
          <a:p>
            <a:pPr eaLnBrk="1" hangingPunct="1">
              <a:buFont typeface="Wingdings" pitchFamily="2" charset="2"/>
              <a:buNone/>
            </a:pPr>
            <a:endParaRPr lang="en-US" sz="1800" dirty="0" smtClean="0"/>
          </a:p>
          <a:p>
            <a:pPr eaLnBrk="1" hangingPunct="1">
              <a:buFont typeface="Wingdings" pitchFamily="2" charset="2"/>
              <a:buNone/>
            </a:pPr>
            <a:r>
              <a:rPr lang="en-US" sz="1800" dirty="0" smtClean="0"/>
              <a:t>If you have further questions see the TD or another experience person</a:t>
            </a:r>
          </a:p>
          <a:p>
            <a:pPr eaLnBrk="1" hangingPunct="1">
              <a:buFont typeface="Wingdings" pitchFamily="2" charset="2"/>
              <a:buNone/>
            </a:pPr>
            <a:endParaRPr lang="en-US" sz="1800" dirty="0" smtClean="0"/>
          </a:p>
          <a:p>
            <a:pPr eaLnBrk="1" hangingPunct="1">
              <a:buFont typeface="Wingdings" pitchFamily="2" charset="2"/>
              <a:buNone/>
            </a:pPr>
            <a:endParaRPr lang="en-US" sz="2600" dirty="0" smtClean="0"/>
          </a:p>
          <a:p>
            <a:pPr eaLnBrk="1" hangingPunct="1">
              <a:buFont typeface="Wingdings" pitchFamily="2" charset="2"/>
              <a:buNone/>
            </a:pPr>
            <a:endParaRPr lang="en-US" sz="2600" dirty="0" smtClean="0"/>
          </a:p>
        </p:txBody>
      </p:sp>
    </p:spTree>
  </p:cSld>
  <p:clrMapOvr>
    <a:masterClrMapping/>
  </p:clrMapOvr>
  <p:transition advTm="16345"/>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304800"/>
            <a:ext cx="8280400" cy="747713"/>
          </a:xfrm>
        </p:spPr>
        <p:txBody>
          <a:bodyPr/>
          <a:lstStyle/>
          <a:p>
            <a:pPr eaLnBrk="1" hangingPunct="1"/>
            <a:r>
              <a:rPr lang="en-US" sz="4000" b="1" smtClean="0">
                <a:solidFill>
                  <a:srgbClr val="0000FF"/>
                </a:solidFill>
              </a:rPr>
              <a:t>Stopping and starting riders</a:t>
            </a:r>
          </a:p>
        </p:txBody>
      </p:sp>
      <p:sp>
        <p:nvSpPr>
          <p:cNvPr id="20483" name="Rectangle 3"/>
          <p:cNvSpPr>
            <a:spLocks noGrp="1" noChangeArrowheads="1"/>
          </p:cNvSpPr>
          <p:nvPr>
            <p:ph type="body" idx="1"/>
          </p:nvPr>
        </p:nvSpPr>
        <p:spPr>
          <a:xfrm>
            <a:off x="566738" y="1052736"/>
            <a:ext cx="8001000" cy="5329014"/>
          </a:xfrm>
        </p:spPr>
        <p:txBody>
          <a:bodyPr/>
          <a:lstStyle/>
          <a:p>
            <a:pPr eaLnBrk="1" hangingPunct="1">
              <a:lnSpc>
                <a:spcPct val="90000"/>
              </a:lnSpc>
            </a:pPr>
            <a:r>
              <a:rPr lang="en-US" sz="1500" dirty="0" smtClean="0"/>
              <a:t>If you have to stop a rider either due to a fall at your fence or as a request from the course controller or TD, ensure you do this safely and record the time immediately when you </a:t>
            </a:r>
            <a:r>
              <a:rPr lang="en-US" sz="1500" dirty="0" smtClean="0"/>
              <a:t>ask the </a:t>
            </a:r>
            <a:r>
              <a:rPr lang="en-US" sz="1500" dirty="0" smtClean="0"/>
              <a:t>rider to stop. </a:t>
            </a:r>
            <a:r>
              <a:rPr lang="en-US" sz="1500" b="1" dirty="0" smtClean="0"/>
              <a:t>Don’t wait until the horse has stopped.</a:t>
            </a:r>
            <a:endParaRPr lang="en-US" sz="1500" b="1" dirty="0" smtClean="0"/>
          </a:p>
          <a:p>
            <a:pPr eaLnBrk="1" hangingPunct="1">
              <a:lnSpc>
                <a:spcPct val="90000"/>
              </a:lnSpc>
            </a:pPr>
            <a:r>
              <a:rPr lang="en-US" sz="1500" dirty="0" smtClean="0"/>
              <a:t>And </a:t>
            </a:r>
            <a:r>
              <a:rPr lang="en-US" sz="1500" dirty="0" smtClean="0"/>
              <a:t>call into control as you stop the rider.</a:t>
            </a:r>
          </a:p>
          <a:p>
            <a:pPr eaLnBrk="1" hangingPunct="1">
              <a:lnSpc>
                <a:spcPct val="90000"/>
              </a:lnSpc>
              <a:buNone/>
            </a:pPr>
            <a:endParaRPr lang="en-US" sz="600" dirty="0" smtClean="0"/>
          </a:p>
          <a:p>
            <a:pPr marL="0" indent="0" eaLnBrk="1" hangingPunct="1">
              <a:lnSpc>
                <a:spcPct val="90000"/>
              </a:lnSpc>
              <a:buNone/>
            </a:pPr>
            <a:r>
              <a:rPr lang="en-US" sz="1600" b="1" dirty="0" smtClean="0">
                <a:solidFill>
                  <a:srgbClr val="0000FF"/>
                </a:solidFill>
              </a:rPr>
              <a:t>RECORD THE TIME WHEN YOU STOP A HORSE </a:t>
            </a:r>
            <a:endParaRPr lang="en-US" sz="1600" dirty="0"/>
          </a:p>
          <a:p>
            <a:pPr eaLnBrk="1" hangingPunct="1">
              <a:lnSpc>
                <a:spcPct val="90000"/>
              </a:lnSpc>
            </a:pPr>
            <a:r>
              <a:rPr lang="en-US" sz="1500" dirty="0" smtClean="0"/>
              <a:t>If you do not have a Timesaver clock, or the elapsed time app on a mobile phone record the time of day from your own watch or mobile phone. The scorer will do the </a:t>
            </a:r>
            <a:r>
              <a:rPr lang="en-US" sz="1500" dirty="0" err="1" smtClean="0"/>
              <a:t>maths</a:t>
            </a:r>
            <a:r>
              <a:rPr lang="en-US" sz="1500" dirty="0" smtClean="0"/>
              <a:t>!</a:t>
            </a:r>
          </a:p>
          <a:p>
            <a:pPr eaLnBrk="1" hangingPunct="1">
              <a:lnSpc>
                <a:spcPct val="90000"/>
              </a:lnSpc>
              <a:buNone/>
            </a:pPr>
            <a:endParaRPr lang="en-US" sz="600" dirty="0" smtClean="0"/>
          </a:p>
          <a:p>
            <a:pPr marL="0" indent="0" eaLnBrk="1" hangingPunct="1">
              <a:lnSpc>
                <a:spcPct val="90000"/>
              </a:lnSpc>
              <a:buNone/>
            </a:pPr>
            <a:r>
              <a:rPr lang="en-US" sz="1600" b="1" dirty="0" smtClean="0">
                <a:solidFill>
                  <a:srgbClr val="0000FF"/>
                </a:solidFill>
              </a:rPr>
              <a:t>RECORD THE STOPPING TIME</a:t>
            </a:r>
            <a:r>
              <a:rPr lang="en-US" sz="1600" dirty="0" smtClean="0"/>
              <a:t> </a:t>
            </a:r>
            <a:r>
              <a:rPr lang="en-US" sz="1600" b="1" dirty="0" smtClean="0"/>
              <a:t>e.g. 10:23:45 </a:t>
            </a:r>
            <a:r>
              <a:rPr lang="en-US" sz="1400" dirty="0" smtClean="0"/>
              <a:t>(in the remarks column)</a:t>
            </a:r>
            <a:endParaRPr lang="en-US" sz="1400" dirty="0" smtClean="0"/>
          </a:p>
          <a:p>
            <a:pPr eaLnBrk="1" hangingPunct="1">
              <a:lnSpc>
                <a:spcPct val="90000"/>
              </a:lnSpc>
              <a:buNone/>
            </a:pPr>
            <a:r>
              <a:rPr lang="en-US" sz="1600" dirty="0" smtClean="0"/>
              <a:t>  </a:t>
            </a:r>
            <a:endParaRPr lang="en-US" sz="1600" dirty="0" smtClean="0"/>
          </a:p>
          <a:p>
            <a:pPr marL="0" indent="0" eaLnBrk="1" hangingPunct="1">
              <a:lnSpc>
                <a:spcPct val="90000"/>
              </a:lnSpc>
              <a:buNone/>
            </a:pPr>
            <a:r>
              <a:rPr lang="en-US" sz="1600" b="1" dirty="0" smtClean="0">
                <a:solidFill>
                  <a:srgbClr val="0000FF"/>
                </a:solidFill>
              </a:rPr>
              <a:t>RECORD </a:t>
            </a:r>
            <a:r>
              <a:rPr lang="en-US" sz="1600" b="1" dirty="0" smtClean="0">
                <a:solidFill>
                  <a:srgbClr val="0000FF"/>
                </a:solidFill>
              </a:rPr>
              <a:t>THE STARTING TIME</a:t>
            </a:r>
            <a:r>
              <a:rPr lang="en-US" sz="1600" dirty="0" smtClean="0"/>
              <a:t> </a:t>
            </a:r>
            <a:r>
              <a:rPr lang="en-US" sz="1600" b="1" dirty="0" smtClean="0"/>
              <a:t>e.g. 10:49:07 </a:t>
            </a:r>
            <a:r>
              <a:rPr lang="en-US" sz="1400" dirty="0"/>
              <a:t>(in the remarks column</a:t>
            </a:r>
            <a:r>
              <a:rPr lang="en-US" sz="1400" dirty="0" smtClean="0"/>
              <a:t>)</a:t>
            </a:r>
          </a:p>
          <a:p>
            <a:pPr eaLnBrk="1" hangingPunct="1">
              <a:lnSpc>
                <a:spcPct val="90000"/>
              </a:lnSpc>
            </a:pPr>
            <a:r>
              <a:rPr lang="en-US" sz="1500" dirty="0" smtClean="0"/>
              <a:t>Sometimes you </a:t>
            </a:r>
            <a:r>
              <a:rPr lang="en-US" sz="1500" dirty="0"/>
              <a:t>will not have to restart a </a:t>
            </a:r>
            <a:r>
              <a:rPr lang="en-US" sz="1500" dirty="0" smtClean="0"/>
              <a:t>horse, </a:t>
            </a:r>
            <a:r>
              <a:rPr lang="en-US" sz="1500" dirty="0"/>
              <a:t>the TD or another official will do this however they will need your watch/clock or mobile for the time</a:t>
            </a:r>
            <a:r>
              <a:rPr lang="en-US" sz="1500" dirty="0" smtClean="0"/>
              <a:t>.</a:t>
            </a:r>
          </a:p>
          <a:p>
            <a:pPr eaLnBrk="1" hangingPunct="1">
              <a:lnSpc>
                <a:spcPct val="90000"/>
              </a:lnSpc>
            </a:pPr>
            <a:endParaRPr lang="en-US" sz="1000" dirty="0" smtClean="0"/>
          </a:p>
          <a:p>
            <a:pPr eaLnBrk="1" hangingPunct="1">
              <a:lnSpc>
                <a:spcPct val="90000"/>
              </a:lnSpc>
            </a:pPr>
            <a:r>
              <a:rPr lang="en-US" sz="1500" dirty="0" smtClean="0"/>
              <a:t>The time a horse starts is recorded when the horse has resumed cantering.</a:t>
            </a:r>
          </a:p>
          <a:p>
            <a:pPr eaLnBrk="1" hangingPunct="1">
              <a:lnSpc>
                <a:spcPct val="90000"/>
              </a:lnSpc>
            </a:pPr>
            <a:endParaRPr lang="en-US" sz="1000" dirty="0"/>
          </a:p>
          <a:p>
            <a:pPr eaLnBrk="1" hangingPunct="1">
              <a:lnSpc>
                <a:spcPct val="90000"/>
              </a:lnSpc>
            </a:pPr>
            <a:r>
              <a:rPr lang="en-US" sz="1500" dirty="0" smtClean="0"/>
              <a:t>A rider may request a warm up jump, of a lesser grade if possible, before resuming. Talk to control on the radio for more advise.</a:t>
            </a:r>
          </a:p>
          <a:p>
            <a:pPr eaLnBrk="1" hangingPunct="1">
              <a:lnSpc>
                <a:spcPct val="90000"/>
              </a:lnSpc>
            </a:pPr>
            <a:endParaRPr lang="en-US" sz="1000" dirty="0" smtClean="0"/>
          </a:p>
          <a:p>
            <a:pPr eaLnBrk="1" hangingPunct="1">
              <a:lnSpc>
                <a:spcPct val="90000"/>
              </a:lnSpc>
            </a:pPr>
            <a:r>
              <a:rPr lang="en-US" sz="1500" i="1" dirty="0" smtClean="0"/>
              <a:t>It is clearly intended that the time shall be taken as the Athlete gallops post the timing point, not after he halts nor after a start from the halt.</a:t>
            </a:r>
            <a:endParaRPr lang="en-US" sz="1500" i="1" dirty="0"/>
          </a:p>
          <a:p>
            <a:pPr eaLnBrk="1" hangingPunct="1">
              <a:lnSpc>
                <a:spcPct val="90000"/>
              </a:lnSpc>
            </a:pPr>
            <a:endParaRPr lang="en-US" sz="1400" b="1" dirty="0" smtClean="0"/>
          </a:p>
        </p:txBody>
      </p:sp>
    </p:spTree>
  </p:cSld>
  <p:clrMapOvr>
    <a:masterClrMapping/>
  </p:clrMapOvr>
  <p:transition advTm="30727"/>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9750" y="404813"/>
            <a:ext cx="8001000" cy="755650"/>
          </a:xfrm>
        </p:spPr>
        <p:txBody>
          <a:bodyPr/>
          <a:lstStyle/>
          <a:p>
            <a:pPr eaLnBrk="1" hangingPunct="1"/>
            <a:r>
              <a:rPr lang="en-US" sz="4000" b="1" smtClean="0">
                <a:solidFill>
                  <a:srgbClr val="0000FF"/>
                </a:solidFill>
              </a:rPr>
              <a:t>Score Sheets</a:t>
            </a:r>
          </a:p>
        </p:txBody>
      </p:sp>
      <p:sp>
        <p:nvSpPr>
          <p:cNvPr id="21507" name="Rectangle 3"/>
          <p:cNvSpPr>
            <a:spLocks noGrp="1" noChangeArrowheads="1"/>
          </p:cNvSpPr>
          <p:nvPr>
            <p:ph type="body" idx="1"/>
          </p:nvPr>
        </p:nvSpPr>
        <p:spPr/>
        <p:txBody>
          <a:bodyPr/>
          <a:lstStyle/>
          <a:p>
            <a:pPr eaLnBrk="1" hangingPunct="1"/>
            <a:r>
              <a:rPr lang="en-US" dirty="0" smtClean="0"/>
              <a:t>At  the end of each class a person will collect the score sheets.</a:t>
            </a:r>
          </a:p>
          <a:p>
            <a:pPr eaLnBrk="1" hangingPunct="1">
              <a:buNone/>
            </a:pPr>
            <a:endParaRPr lang="en-US" sz="1000" dirty="0" smtClean="0"/>
          </a:p>
          <a:p>
            <a:pPr eaLnBrk="1" hangingPunct="1"/>
            <a:r>
              <a:rPr lang="en-US" dirty="0" smtClean="0"/>
              <a:t>Please do not move from your fence until the score sheet is collected.</a:t>
            </a:r>
          </a:p>
          <a:p>
            <a:pPr eaLnBrk="1" hangingPunct="1">
              <a:buNone/>
            </a:pPr>
            <a:endParaRPr lang="en-US" sz="1000" dirty="0" smtClean="0"/>
          </a:p>
          <a:p>
            <a:pPr eaLnBrk="1" hangingPunct="1"/>
            <a:r>
              <a:rPr lang="en-US" dirty="0" smtClean="0"/>
              <a:t>Once the score sheet is collected please move as quickly as you can to the next fence you are to judge.</a:t>
            </a:r>
          </a:p>
          <a:p>
            <a:pPr eaLnBrk="1" hangingPunct="1">
              <a:buFont typeface="Wingdings" pitchFamily="2" charset="2"/>
              <a:buNone/>
            </a:pPr>
            <a:endParaRPr lang="en-US" dirty="0" smtClean="0"/>
          </a:p>
        </p:txBody>
      </p:sp>
    </p:spTree>
  </p:cSld>
  <p:clrMapOvr>
    <a:masterClrMapping/>
  </p:clrMapOvr>
  <p:transition advTm="1081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74675" y="304800"/>
            <a:ext cx="8001000" cy="892175"/>
          </a:xfrm>
        </p:spPr>
        <p:txBody>
          <a:bodyPr/>
          <a:lstStyle/>
          <a:p>
            <a:pPr eaLnBrk="1" hangingPunct="1"/>
            <a:r>
              <a:rPr lang="en-US" sz="4000" b="1" smtClean="0">
                <a:solidFill>
                  <a:srgbClr val="0000FF"/>
                </a:solidFill>
              </a:rPr>
              <a:t>Radio Checks</a:t>
            </a:r>
          </a:p>
        </p:txBody>
      </p:sp>
      <p:sp>
        <p:nvSpPr>
          <p:cNvPr id="22531" name="Rectangle 3"/>
          <p:cNvSpPr>
            <a:spLocks noGrp="1" noChangeArrowheads="1"/>
          </p:cNvSpPr>
          <p:nvPr>
            <p:ph type="body" idx="1"/>
          </p:nvPr>
        </p:nvSpPr>
        <p:spPr>
          <a:xfrm>
            <a:off x="566738" y="1196752"/>
            <a:ext cx="8001000" cy="4823048"/>
          </a:xfrm>
        </p:spPr>
        <p:txBody>
          <a:bodyPr/>
          <a:lstStyle/>
          <a:p>
            <a:pPr eaLnBrk="1" hangingPunct="1"/>
            <a:r>
              <a:rPr lang="en-US" dirty="0" smtClean="0"/>
              <a:t>Before each class begins the Course controller/TD will do a call around (Radio check) on the radios to ensure all jump judges are in position. Please answer this as quickly as possible so we may get the next class started ASAP</a:t>
            </a:r>
          </a:p>
          <a:p>
            <a:pPr eaLnBrk="1" hangingPunct="1">
              <a:buNone/>
            </a:pPr>
            <a:endParaRPr lang="en-US" sz="1000" dirty="0" smtClean="0"/>
          </a:p>
          <a:p>
            <a:pPr eaLnBrk="1" hangingPunct="1"/>
            <a:r>
              <a:rPr lang="en-US" dirty="0" smtClean="0"/>
              <a:t>Do not put your radio down even between classes.</a:t>
            </a:r>
          </a:p>
        </p:txBody>
      </p:sp>
    </p:spTree>
  </p:cSld>
  <p:clrMapOvr>
    <a:masterClrMapping/>
  </p:clrMapOvr>
  <p:transition advTm="12715"/>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9750" y="549275"/>
            <a:ext cx="8001000" cy="684213"/>
          </a:xfrm>
        </p:spPr>
        <p:txBody>
          <a:bodyPr/>
          <a:lstStyle/>
          <a:p>
            <a:pPr eaLnBrk="1" hangingPunct="1"/>
            <a:r>
              <a:rPr lang="en-US" b="1" smtClean="0">
                <a:solidFill>
                  <a:srgbClr val="0000FF"/>
                </a:solidFill>
              </a:rPr>
              <a:t>Further Questions</a:t>
            </a:r>
          </a:p>
        </p:txBody>
      </p:sp>
      <p:sp>
        <p:nvSpPr>
          <p:cNvPr id="23555" name="Rectangle 3"/>
          <p:cNvSpPr>
            <a:spLocks noGrp="1" noChangeArrowheads="1"/>
          </p:cNvSpPr>
          <p:nvPr>
            <p:ph type="body" idx="1"/>
          </p:nvPr>
        </p:nvSpPr>
        <p:spPr>
          <a:xfrm>
            <a:off x="566738" y="1556792"/>
            <a:ext cx="8001000" cy="4463008"/>
          </a:xfrm>
        </p:spPr>
        <p:txBody>
          <a:bodyPr/>
          <a:lstStyle/>
          <a:p>
            <a:pPr eaLnBrk="1" hangingPunct="1">
              <a:buFont typeface="Wingdings" pitchFamily="2" charset="2"/>
              <a:buNone/>
            </a:pPr>
            <a:r>
              <a:rPr lang="en-US" sz="4800" dirty="0" smtClean="0"/>
              <a:t>If you have any further </a:t>
            </a:r>
          </a:p>
          <a:p>
            <a:pPr eaLnBrk="1" hangingPunct="1">
              <a:buFont typeface="Wingdings" pitchFamily="2" charset="2"/>
              <a:buNone/>
            </a:pPr>
            <a:r>
              <a:rPr lang="en-US" sz="4800" dirty="0" smtClean="0"/>
              <a:t>questions please feel </a:t>
            </a:r>
          </a:p>
          <a:p>
            <a:pPr eaLnBrk="1" hangingPunct="1">
              <a:buFont typeface="Wingdings" pitchFamily="2" charset="2"/>
              <a:buNone/>
            </a:pPr>
            <a:r>
              <a:rPr lang="en-US" sz="4800" dirty="0" smtClean="0"/>
              <a:t>free to ask for assistance</a:t>
            </a:r>
          </a:p>
          <a:p>
            <a:pPr eaLnBrk="1" hangingPunct="1">
              <a:buFont typeface="Wingdings" pitchFamily="2" charset="2"/>
              <a:buNone/>
            </a:pPr>
            <a:r>
              <a:rPr lang="en-US" sz="4800" dirty="0" smtClean="0"/>
              <a:t>from the TD or other </a:t>
            </a:r>
          </a:p>
          <a:p>
            <a:pPr eaLnBrk="1" hangingPunct="1">
              <a:buFont typeface="Wingdings" pitchFamily="2" charset="2"/>
              <a:buNone/>
            </a:pPr>
            <a:r>
              <a:rPr lang="en-US" sz="4800" dirty="0" smtClean="0"/>
              <a:t>Officials.</a:t>
            </a:r>
          </a:p>
        </p:txBody>
      </p:sp>
    </p:spTree>
  </p:cSld>
  <p:clrMapOvr>
    <a:masterClrMapping/>
  </p:clrMapOvr>
  <p:transition advTm="5007"/>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hangingPunct="1"/>
            <a:r>
              <a:rPr lang="en-US" sz="6000" b="1" dirty="0" smtClean="0">
                <a:solidFill>
                  <a:srgbClr val="0000FF"/>
                </a:solidFill>
              </a:rPr>
              <a:t>Thank you again</a:t>
            </a:r>
          </a:p>
        </p:txBody>
      </p:sp>
      <p:sp>
        <p:nvSpPr>
          <p:cNvPr id="24579" name="Rectangle 3"/>
          <p:cNvSpPr>
            <a:spLocks noGrp="1" noChangeArrowheads="1"/>
          </p:cNvSpPr>
          <p:nvPr>
            <p:ph type="body" idx="1"/>
          </p:nvPr>
        </p:nvSpPr>
        <p:spPr>
          <a:xfrm>
            <a:off x="395288" y="1752600"/>
            <a:ext cx="8172450" cy="4267200"/>
          </a:xfrm>
        </p:spPr>
        <p:txBody>
          <a:bodyPr/>
          <a:lstStyle/>
          <a:p>
            <a:pPr algn="ctr" eaLnBrk="1" hangingPunct="1">
              <a:buFont typeface="Wingdings" pitchFamily="2" charset="2"/>
              <a:buNone/>
            </a:pPr>
            <a:r>
              <a:rPr lang="en-US" dirty="0" smtClean="0"/>
              <a:t> </a:t>
            </a:r>
            <a:r>
              <a:rPr lang="en-US" sz="2800" dirty="0" smtClean="0"/>
              <a:t>Thank you once again for your invaluable assistance, volunteers like yourself are</a:t>
            </a:r>
            <a:r>
              <a:rPr lang="en-US" dirty="0" smtClean="0"/>
              <a:t> </a:t>
            </a:r>
            <a:r>
              <a:rPr lang="en-US" sz="8000" dirty="0" smtClean="0"/>
              <a:t>V</a:t>
            </a:r>
            <a:r>
              <a:rPr lang="en-US" dirty="0" smtClean="0"/>
              <a:t>ery  </a:t>
            </a:r>
            <a:r>
              <a:rPr lang="en-US" sz="8000" dirty="0" smtClean="0"/>
              <a:t>I</a:t>
            </a:r>
            <a:r>
              <a:rPr lang="en-US" dirty="0" smtClean="0"/>
              <a:t>mportant </a:t>
            </a:r>
            <a:r>
              <a:rPr lang="en-US" sz="8800" dirty="0" smtClean="0"/>
              <a:t>P</a:t>
            </a:r>
            <a:r>
              <a:rPr lang="en-US" dirty="0" smtClean="0"/>
              <a:t>eople</a:t>
            </a:r>
          </a:p>
        </p:txBody>
      </p:sp>
    </p:spTree>
  </p:cSld>
  <p:clrMapOvr>
    <a:masterClrMapping/>
  </p:clrMapOvr>
  <p:transition advTm="3952"/>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74675" y="188640"/>
            <a:ext cx="8101013" cy="1008112"/>
          </a:xfrm>
        </p:spPr>
        <p:txBody>
          <a:bodyPr/>
          <a:lstStyle/>
          <a:p>
            <a:pPr eaLnBrk="1" hangingPunct="1"/>
            <a:r>
              <a:rPr lang="en-US" sz="3200" b="1" dirty="0" smtClean="0">
                <a:solidFill>
                  <a:srgbClr val="0000FF"/>
                </a:solidFill>
              </a:rPr>
              <a:t>Where to sit/food and water/ toilet breaks</a:t>
            </a:r>
          </a:p>
        </p:txBody>
      </p:sp>
      <p:sp>
        <p:nvSpPr>
          <p:cNvPr id="5123" name="Rectangle 3"/>
          <p:cNvSpPr>
            <a:spLocks noGrp="1" noChangeArrowheads="1"/>
          </p:cNvSpPr>
          <p:nvPr>
            <p:ph type="body" idx="1"/>
          </p:nvPr>
        </p:nvSpPr>
        <p:spPr>
          <a:xfrm>
            <a:off x="323528" y="1124744"/>
            <a:ext cx="8568952" cy="5472608"/>
          </a:xfrm>
        </p:spPr>
        <p:txBody>
          <a:bodyPr/>
          <a:lstStyle/>
          <a:p>
            <a:pPr eaLnBrk="1" hangingPunct="1">
              <a:lnSpc>
                <a:spcPct val="90000"/>
              </a:lnSpc>
              <a:buFont typeface="Wingdings" pitchFamily="2" charset="2"/>
              <a:buNone/>
            </a:pPr>
            <a:r>
              <a:rPr lang="en-US" sz="2400" b="1" dirty="0" smtClean="0"/>
              <a:t>Where to sit</a:t>
            </a:r>
          </a:p>
          <a:p>
            <a:pPr eaLnBrk="1" hangingPunct="1">
              <a:lnSpc>
                <a:spcPct val="90000"/>
              </a:lnSpc>
            </a:pPr>
            <a:r>
              <a:rPr lang="en-US" sz="1600" dirty="0" smtClean="0"/>
              <a:t>Ensure that you are safe and that no rider may accidentally ride into you. </a:t>
            </a:r>
          </a:p>
          <a:p>
            <a:pPr eaLnBrk="1" hangingPunct="1">
              <a:lnSpc>
                <a:spcPct val="90000"/>
              </a:lnSpc>
            </a:pPr>
            <a:r>
              <a:rPr lang="en-US" sz="1600" dirty="0" smtClean="0"/>
              <a:t>If possible try to find shade and don’t sit too close to the jump, the horse needs to focus on the jump, not a person sitting close by.</a:t>
            </a:r>
          </a:p>
          <a:p>
            <a:pPr eaLnBrk="1" hangingPunct="1">
              <a:lnSpc>
                <a:spcPct val="90000"/>
              </a:lnSpc>
            </a:pPr>
            <a:r>
              <a:rPr lang="en-US" sz="1600" dirty="0" smtClean="0"/>
              <a:t>Please sit in a position that you can easily see the riders number as it is coming towards you and as they go away from you. </a:t>
            </a:r>
          </a:p>
          <a:p>
            <a:pPr eaLnBrk="1" hangingPunct="1">
              <a:lnSpc>
                <a:spcPct val="90000"/>
              </a:lnSpc>
            </a:pPr>
            <a:r>
              <a:rPr lang="en-US" sz="1600" dirty="0" smtClean="0"/>
              <a:t>Sit where you can see if a rider has a refusal or fails to go through the flags correctly. The horses head, neck and shoulders must pass between the flags.</a:t>
            </a:r>
          </a:p>
          <a:p>
            <a:pPr eaLnBrk="1" hangingPunct="1">
              <a:lnSpc>
                <a:spcPct val="90000"/>
              </a:lnSpc>
            </a:pPr>
            <a:r>
              <a:rPr lang="en-US" sz="1600" dirty="0" smtClean="0"/>
              <a:t>If you are in doubt where to sit please ask the TD or a more experienced person</a:t>
            </a:r>
          </a:p>
          <a:p>
            <a:pPr eaLnBrk="1" hangingPunct="1">
              <a:lnSpc>
                <a:spcPct val="90000"/>
              </a:lnSpc>
            </a:pPr>
            <a:r>
              <a:rPr lang="en-US" sz="1600" dirty="0" smtClean="0"/>
              <a:t>Remember to take a chair with you. (Some events can not allow jump judges cars on course.)</a:t>
            </a:r>
          </a:p>
          <a:p>
            <a:pPr eaLnBrk="1" hangingPunct="1">
              <a:lnSpc>
                <a:spcPct val="90000"/>
              </a:lnSpc>
              <a:buFont typeface="Wingdings" pitchFamily="2" charset="2"/>
              <a:buNone/>
            </a:pPr>
            <a:r>
              <a:rPr lang="en-US" sz="2400" b="1" dirty="0" smtClean="0"/>
              <a:t>Food and Water</a:t>
            </a:r>
          </a:p>
          <a:p>
            <a:pPr eaLnBrk="1" hangingPunct="1">
              <a:lnSpc>
                <a:spcPct val="90000"/>
              </a:lnSpc>
            </a:pPr>
            <a:r>
              <a:rPr lang="en-US" sz="1600" dirty="0" smtClean="0"/>
              <a:t>The Organising Committee has food and water organised for you. Please ensure you take your bag before you go out on course. </a:t>
            </a:r>
          </a:p>
          <a:p>
            <a:pPr eaLnBrk="1" hangingPunct="1">
              <a:lnSpc>
                <a:spcPct val="90000"/>
              </a:lnSpc>
            </a:pPr>
            <a:r>
              <a:rPr lang="en-US" sz="1600" dirty="0" smtClean="0"/>
              <a:t>If you need more water radio the Course controller/TD</a:t>
            </a:r>
          </a:p>
          <a:p>
            <a:pPr eaLnBrk="1" hangingPunct="1">
              <a:lnSpc>
                <a:spcPct val="90000"/>
              </a:lnSpc>
              <a:buFont typeface="Wingdings" pitchFamily="2" charset="2"/>
              <a:buNone/>
            </a:pPr>
            <a:r>
              <a:rPr lang="en-US" sz="2400" b="1" dirty="0" smtClean="0"/>
              <a:t>Toilet Breaks</a:t>
            </a:r>
          </a:p>
          <a:p>
            <a:pPr eaLnBrk="1" hangingPunct="1">
              <a:lnSpc>
                <a:spcPct val="90000"/>
              </a:lnSpc>
            </a:pPr>
            <a:r>
              <a:rPr lang="en-US" sz="1600" dirty="0" smtClean="0"/>
              <a:t>If you need to go to the toilet please radio the Course controller/TD and wait to be relieved. This will done ASAP. </a:t>
            </a:r>
          </a:p>
        </p:txBody>
      </p:sp>
    </p:spTree>
  </p:cSld>
  <p:clrMapOvr>
    <a:masterClrMapping/>
  </p:clrMapOvr>
  <p:transition advTm="12493"/>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AU" b="1" dirty="0" smtClean="0">
                <a:solidFill>
                  <a:srgbClr val="0000FF"/>
                </a:solidFill>
              </a:rPr>
              <a:t>Your JOB</a:t>
            </a:r>
            <a:endParaRPr lang="en-AU" b="1" dirty="0">
              <a:solidFill>
                <a:srgbClr val="0000FF"/>
              </a:solidFill>
            </a:endParaRPr>
          </a:p>
        </p:txBody>
      </p:sp>
      <p:sp>
        <p:nvSpPr>
          <p:cNvPr id="4" name="Content Placeholder 3"/>
          <p:cNvSpPr>
            <a:spLocks noGrp="1"/>
          </p:cNvSpPr>
          <p:nvPr>
            <p:ph idx="1"/>
          </p:nvPr>
        </p:nvSpPr>
        <p:spPr>
          <a:xfrm>
            <a:off x="566738" y="1628800"/>
            <a:ext cx="8001000" cy="4896544"/>
          </a:xfrm>
        </p:spPr>
        <p:txBody>
          <a:bodyPr/>
          <a:lstStyle/>
          <a:p>
            <a:pPr>
              <a:buFont typeface="Wingdings" pitchFamily="2" charset="2"/>
              <a:buChar char="ü"/>
            </a:pPr>
            <a:r>
              <a:rPr lang="en-AU" sz="3400" b="1" dirty="0" smtClean="0"/>
              <a:t>Observe</a:t>
            </a:r>
          </a:p>
          <a:p>
            <a:pPr>
              <a:buFont typeface="Wingdings" pitchFamily="2" charset="2"/>
              <a:buChar char="ü"/>
            </a:pPr>
            <a:r>
              <a:rPr lang="en-AU" sz="3400" b="1" dirty="0" smtClean="0"/>
              <a:t>Note</a:t>
            </a:r>
          </a:p>
          <a:p>
            <a:pPr>
              <a:buFont typeface="Wingdings" pitchFamily="2" charset="2"/>
              <a:buChar char="ü"/>
            </a:pPr>
            <a:r>
              <a:rPr lang="en-AU" sz="3400" b="1" dirty="0" smtClean="0"/>
              <a:t>Report</a:t>
            </a:r>
          </a:p>
          <a:p>
            <a:pPr algn="ctr">
              <a:buNone/>
            </a:pPr>
            <a:endParaRPr lang="en-AU" sz="1600" dirty="0" smtClean="0"/>
          </a:p>
          <a:p>
            <a:pPr algn="ctr">
              <a:buNone/>
            </a:pPr>
            <a:r>
              <a:rPr lang="en-AU" sz="1800" b="1" i="1" dirty="0" smtClean="0">
                <a:solidFill>
                  <a:srgbClr val="C00000"/>
                </a:solidFill>
              </a:rPr>
              <a:t>You are not alone, you are an important part of a team.</a:t>
            </a:r>
          </a:p>
          <a:p>
            <a:pPr algn="ctr">
              <a:buNone/>
            </a:pPr>
            <a:endParaRPr lang="en-AU" sz="1600" dirty="0" smtClean="0"/>
          </a:p>
          <a:p>
            <a:pPr>
              <a:buNone/>
            </a:pPr>
            <a:r>
              <a:rPr lang="en-AU" sz="1600" b="1" dirty="0" smtClean="0"/>
              <a:t>Your job starts </a:t>
            </a:r>
            <a:r>
              <a:rPr lang="en-AU" sz="1600" dirty="0" smtClean="0"/>
              <a:t>when you get to your fence and the controller checks your</a:t>
            </a:r>
          </a:p>
          <a:p>
            <a:pPr>
              <a:buNone/>
            </a:pPr>
            <a:r>
              <a:rPr lang="en-AU" sz="1600" dirty="0" smtClean="0"/>
              <a:t>radio connection.</a:t>
            </a:r>
          </a:p>
          <a:p>
            <a:pPr>
              <a:buNone/>
            </a:pPr>
            <a:endParaRPr lang="en-AU" sz="1600" dirty="0" smtClean="0"/>
          </a:p>
          <a:p>
            <a:pPr>
              <a:buNone/>
            </a:pPr>
            <a:r>
              <a:rPr lang="en-AU" sz="1600" b="1" dirty="0" smtClean="0"/>
              <a:t>Your job finishes </a:t>
            </a:r>
            <a:r>
              <a:rPr lang="en-AU" sz="1600" dirty="0" smtClean="0"/>
              <a:t>when released by the TD  - normally when final results </a:t>
            </a:r>
          </a:p>
          <a:p>
            <a:pPr>
              <a:buNone/>
            </a:pPr>
            <a:r>
              <a:rPr lang="en-AU" sz="1600" dirty="0" smtClean="0"/>
              <a:t>have been published. If there is an objection you may be needed to assist</a:t>
            </a:r>
          </a:p>
          <a:p>
            <a:pPr>
              <a:buNone/>
            </a:pPr>
            <a:r>
              <a:rPr lang="en-AU" sz="1600" dirty="0" smtClean="0"/>
              <a:t> in resolving the matter.</a:t>
            </a:r>
            <a:endParaRPr lang="en-AU" sz="1600" dirty="0"/>
          </a:p>
        </p:txBody>
      </p:sp>
    </p:spTree>
  </p:cSld>
  <p:clrMapOvr>
    <a:masterClrMapping/>
  </p:clrMapOvr>
  <p:transition advTm="9541"/>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305"/>
          <p:cNvSpPr txBox="1">
            <a:spLocks noChangeArrowheads="1"/>
          </p:cNvSpPr>
          <p:nvPr/>
        </p:nvSpPr>
        <p:spPr bwMode="auto">
          <a:xfrm>
            <a:off x="684213" y="260649"/>
            <a:ext cx="7848600" cy="2046714"/>
          </a:xfrm>
          <a:prstGeom prst="rect">
            <a:avLst/>
          </a:prstGeom>
          <a:noFill/>
          <a:ln w="9525">
            <a:noFill/>
            <a:miter lim="800000"/>
            <a:headEnd/>
            <a:tailEnd/>
          </a:ln>
        </p:spPr>
        <p:txBody>
          <a:bodyPr wrap="square">
            <a:spAutoFit/>
          </a:bodyPr>
          <a:lstStyle/>
          <a:p>
            <a:pPr algn="ctr">
              <a:spcBef>
                <a:spcPct val="50000"/>
              </a:spcBef>
            </a:pPr>
            <a:r>
              <a:rPr lang="en-US" sz="3600" b="1" dirty="0">
                <a:solidFill>
                  <a:srgbClr val="0000FF"/>
                </a:solidFill>
              </a:rPr>
              <a:t>Jump Judges Score Sheets</a:t>
            </a:r>
          </a:p>
          <a:p>
            <a:pPr algn="ctr"/>
            <a:r>
              <a:rPr lang="en-US" sz="1400" b="1" dirty="0" smtClean="0"/>
              <a:t>Each </a:t>
            </a:r>
            <a:r>
              <a:rPr lang="en-US" sz="1400" b="1" dirty="0"/>
              <a:t>jump has a separate score sheet for each class and these are generally </a:t>
            </a:r>
            <a:r>
              <a:rPr lang="en-US" sz="1400" b="1" dirty="0" err="1"/>
              <a:t>colour</a:t>
            </a:r>
            <a:r>
              <a:rPr lang="en-US" sz="1400" b="1" dirty="0"/>
              <a:t> coded to the class and the </a:t>
            </a:r>
            <a:r>
              <a:rPr lang="en-US" sz="1400" b="1" dirty="0" err="1"/>
              <a:t>colour</a:t>
            </a:r>
            <a:r>
              <a:rPr lang="en-US" sz="1400" b="1" dirty="0"/>
              <a:t> on the fence </a:t>
            </a:r>
            <a:r>
              <a:rPr lang="en-US" sz="1400" b="1" dirty="0" smtClean="0"/>
              <a:t>e..g </a:t>
            </a:r>
            <a:r>
              <a:rPr lang="en-US" sz="1400" b="1" dirty="0"/>
              <a:t>Pink is </a:t>
            </a:r>
            <a:r>
              <a:rPr lang="en-US" sz="1400" b="1" dirty="0" smtClean="0"/>
              <a:t>EvA-105 (Pre-Novice) </a:t>
            </a:r>
            <a:r>
              <a:rPr lang="en-US" sz="1400" b="1" dirty="0"/>
              <a:t>and you would be judging a fence with a pink number</a:t>
            </a:r>
            <a:r>
              <a:rPr lang="en-US" sz="1400" b="1" dirty="0" smtClean="0"/>
              <a:t>.</a:t>
            </a:r>
          </a:p>
          <a:p>
            <a:endParaRPr lang="en-US" sz="1400" b="1" dirty="0" smtClean="0"/>
          </a:p>
          <a:p>
            <a:pPr algn="ctr"/>
            <a:r>
              <a:rPr lang="en-US" sz="1400" b="1" dirty="0" smtClean="0"/>
              <a:t>A </a:t>
            </a:r>
            <a:r>
              <a:rPr lang="en-US" sz="1400" b="1" dirty="0"/>
              <a:t>sheet looks like </a:t>
            </a:r>
            <a:r>
              <a:rPr lang="en-US" sz="1400" b="1" dirty="0" smtClean="0"/>
              <a:t>this:</a:t>
            </a:r>
            <a:endParaRPr lang="en-US" sz="1400" b="1" dirty="0"/>
          </a:p>
          <a:p>
            <a:pPr>
              <a:spcBef>
                <a:spcPct val="50000"/>
              </a:spcBef>
            </a:pPr>
            <a:endParaRPr lang="en-US" sz="1400" b="1" dirty="0">
              <a:solidFill>
                <a:srgbClr val="0000FF"/>
              </a:solidFill>
            </a:endParaRPr>
          </a:p>
        </p:txBody>
      </p:sp>
      <p:graphicFrame>
        <p:nvGraphicFramePr>
          <p:cNvPr id="6267" name="Group 123"/>
          <p:cNvGraphicFramePr>
            <a:graphicFrameLocks noGrp="1"/>
          </p:cNvGraphicFramePr>
          <p:nvPr>
            <p:ph/>
          </p:nvPr>
        </p:nvGraphicFramePr>
        <p:xfrm>
          <a:off x="566738" y="1989138"/>
          <a:ext cx="8008937" cy="4520567"/>
        </p:xfrm>
        <a:graphic>
          <a:graphicData uri="http://schemas.openxmlformats.org/drawingml/2006/table">
            <a:tbl>
              <a:tblPr/>
              <a:tblGrid>
                <a:gridCol w="604837"/>
                <a:gridCol w="603250"/>
                <a:gridCol w="436563"/>
                <a:gridCol w="487362"/>
                <a:gridCol w="455613"/>
                <a:gridCol w="763587"/>
                <a:gridCol w="763588"/>
                <a:gridCol w="1109662"/>
                <a:gridCol w="797024"/>
                <a:gridCol w="1987451"/>
              </a:tblGrid>
              <a:tr h="403225">
                <a:tc gridSpan="10">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ODE CROSS COUNTRY JUMP SHEET</a:t>
                      </a:r>
                      <a:endParaRPr kumimoji="0" lang="en-US" sz="18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solidFill>
                      <a:srgbClr val="FF66CC"/>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r>
              <a:tr h="500063">
                <a:tc gridSpan="9">
                  <a:txBody>
                    <a:bodyPr/>
                    <a:lstStyle/>
                    <a:p>
                      <a:pPr marL="469900" marR="0" lvl="0" indent="-469900" algn="l"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Class: </a:t>
                      </a:r>
                      <a:r>
                        <a:rPr kumimoji="0" lang="en-US" sz="1200" b="1" i="0" u="none" strike="noStrike" cap="none" normalizeH="0" baseline="0" dirty="0" err="1" smtClean="0">
                          <a:ln>
                            <a:noFill/>
                          </a:ln>
                          <a:solidFill>
                            <a:schemeClr val="tx1"/>
                          </a:solidFill>
                          <a:effectLst/>
                          <a:latin typeface="Arial" charset="0"/>
                          <a:cs typeface="Arial" charset="0"/>
                        </a:rPr>
                        <a:t>EvA</a:t>
                      </a:r>
                      <a:r>
                        <a:rPr kumimoji="0" lang="en-US" sz="1200" b="1" i="0" u="none" strike="noStrike" cap="none" normalizeH="0" baseline="0" dirty="0" smtClean="0">
                          <a:ln>
                            <a:noFill/>
                          </a:ln>
                          <a:solidFill>
                            <a:schemeClr val="tx1"/>
                          </a:solidFill>
                          <a:effectLst/>
                          <a:latin typeface="Arial" charset="0"/>
                          <a:cs typeface="Arial" charset="0"/>
                        </a:rPr>
                        <a:t> 105        </a:t>
                      </a:r>
                      <a:r>
                        <a:rPr kumimoji="0" lang="en-US" sz="1200" b="1" i="0" u="none" strike="noStrike" cap="none" normalizeH="0" baseline="0" dirty="0" err="1" smtClean="0">
                          <a:ln>
                            <a:noFill/>
                          </a:ln>
                          <a:solidFill>
                            <a:schemeClr val="tx1"/>
                          </a:solidFill>
                          <a:effectLst/>
                          <a:latin typeface="Arial" charset="0"/>
                          <a:cs typeface="Arial" charset="0"/>
                        </a:rPr>
                        <a:t>Colour</a:t>
                      </a:r>
                      <a:r>
                        <a:rPr kumimoji="0" lang="en-US" sz="1200" b="1" i="0" u="none" strike="noStrike" cap="none" normalizeH="0" baseline="0" dirty="0" smtClean="0">
                          <a:ln>
                            <a:noFill/>
                          </a:ln>
                          <a:solidFill>
                            <a:schemeClr val="tx1"/>
                          </a:solidFill>
                          <a:effectLst/>
                          <a:latin typeface="Arial" charset="0"/>
                          <a:cs typeface="Arial" charset="0"/>
                        </a:rPr>
                        <a:t>:   Black No on Pink Background</a:t>
                      </a: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marL="469900" marR="0" lvl="0" indent="-469900" algn="l"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Jump Judges Name: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r h="409575">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Jump No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66CC"/>
                    </a:solidFill>
                  </a:tcPr>
                </a:tc>
                <a:tc hMerge="1">
                  <a:txBody>
                    <a:bodyPr/>
                    <a:lstStyle/>
                    <a:p>
                      <a:endParaRPr lang="en-AU"/>
                    </a:p>
                  </a:txBody>
                  <a:tcPr/>
                </a:tc>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hMerge="1">
                  <a:txBody>
                    <a:bodyPr/>
                    <a:lstStyle/>
                    <a:p>
                      <a:endParaRPr lang="en-AU"/>
                    </a:p>
                  </a:txBody>
                  <a:tcPr/>
                </a:tc>
                <a:tc gridSpan="5">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Please ensure Jump Number is filled in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66CC"/>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Mobile 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r h="5365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r h="268288">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Clear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gridSpan="3">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Refusal</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hMerge="1">
                  <a:txBody>
                    <a:bodyPr/>
                    <a:lstStyle/>
                    <a:p>
                      <a:endParaRPr lang="en-AU"/>
                    </a:p>
                  </a:txBody>
                  <a:tcPr/>
                </a:tc>
                <a:tc hMerge="1">
                  <a:txBody>
                    <a:bodyPr/>
                    <a:lstStyle/>
                    <a:p>
                      <a:endParaRPr lang="en-AU"/>
                    </a:p>
                  </a:txBody>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Fall</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Fall</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rowSpan="2"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rowSpan="2" hMerge="1">
                  <a:txBody>
                    <a:bodyPr/>
                    <a:lstStyle/>
                    <a:p>
                      <a:endParaRPr lang="en-AU"/>
                    </a:p>
                  </a:txBody>
                  <a:tcPr/>
                </a:tc>
                <a:tc rowSpan="2">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Remarks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r h="269875">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1st</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2nd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3rd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Rider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Horse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gridSpan="2" vMerge="1">
                  <a:txBody>
                    <a:bodyPr/>
                    <a:lstStyle/>
                    <a:p>
                      <a:endParaRPr lang="en-AU"/>
                    </a:p>
                  </a:txBody>
                  <a:tcPr/>
                </a:tc>
                <a:tc hMerge="1" vMerge="1">
                  <a:txBody>
                    <a:bodyPr/>
                    <a:lstStyle/>
                    <a:p>
                      <a:endParaRPr lang="en-AU"/>
                    </a:p>
                  </a:txBody>
                  <a:tcPr/>
                </a:tc>
                <a:tc vMerge="1">
                  <a:txBody>
                    <a:bodyPr/>
                    <a:lstStyle/>
                    <a:p>
                      <a:endParaRPr lang="en-AU"/>
                    </a:p>
                  </a:txBody>
                  <a:tcPr/>
                </a:tc>
              </a:tr>
              <a:tr h="26828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Rider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20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40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Elimination</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Elimination</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Missed jump</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Total</a:t>
                      </a:r>
                    </a:p>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penalties</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rowSpan="2">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r h="436563">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Black" pitchFamily="34" charset="0"/>
                          <a:cs typeface="Arial" charset="0"/>
                        </a:rPr>
                        <a:t>√</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FR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FH</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Out/assist</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Office</a:t>
                      </a:r>
                    </a:p>
                    <a:p>
                      <a:pPr marL="469900" marR="0" lvl="0" indent="-469900" algn="ctr"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Use only</a:t>
                      </a:r>
                      <a:endParaRPr kumimoji="0" lang="en-US" sz="18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vMerge="1">
                  <a:txBody>
                    <a:bodyPr/>
                    <a:lstStyle/>
                    <a:p>
                      <a:endParaRPr lang="en-AU"/>
                    </a:p>
                  </a:txBody>
                  <a:tcPr/>
                </a:tc>
              </a:tr>
              <a:tr h="325438">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r h="323850">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r h="327025">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r h="323850">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66CC"/>
                    </a:solidFill>
                  </a:tcPr>
                </a:tc>
              </a:tr>
            </a:tbl>
          </a:graphicData>
        </a:graphic>
      </p:graphicFrame>
    </p:spTree>
  </p:cSld>
  <p:clrMapOvr>
    <a:masterClrMapping/>
  </p:clrMapOvr>
  <p:transition advTm="7035"/>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Text Box 4"/>
          <p:cNvSpPr txBox="1">
            <a:spLocks noChangeArrowheads="1"/>
          </p:cNvSpPr>
          <p:nvPr/>
        </p:nvSpPr>
        <p:spPr bwMode="auto">
          <a:xfrm>
            <a:off x="9144000" y="5229225"/>
            <a:ext cx="2952750" cy="914400"/>
          </a:xfrm>
          <a:prstGeom prst="rect">
            <a:avLst/>
          </a:prstGeom>
          <a:noFill/>
          <a:ln w="9525">
            <a:noFill/>
            <a:miter lim="800000"/>
            <a:headEnd/>
            <a:tailEnd/>
          </a:ln>
        </p:spPr>
        <p:txBody>
          <a:bodyPr>
            <a:spAutoFit/>
          </a:bodyPr>
          <a:lstStyle/>
          <a:p>
            <a:pPr>
              <a:spcBef>
                <a:spcPct val="50000"/>
              </a:spcBef>
            </a:pPr>
            <a:r>
              <a:rPr lang="en-US" sz="1200" b="1">
                <a:solidFill>
                  <a:srgbClr val="0000FF"/>
                </a:solidFill>
              </a:rPr>
              <a:t>Riders Number</a:t>
            </a:r>
          </a:p>
          <a:p>
            <a:pPr>
              <a:spcBef>
                <a:spcPct val="50000"/>
              </a:spcBef>
            </a:pPr>
            <a:r>
              <a:rPr lang="en-US" sz="1200" b="1">
                <a:solidFill>
                  <a:srgbClr val="0000FF"/>
                </a:solidFill>
              </a:rPr>
              <a:t>(do not write all the numbers in the class down as riders may come out of order)</a:t>
            </a:r>
          </a:p>
        </p:txBody>
      </p:sp>
      <p:sp>
        <p:nvSpPr>
          <p:cNvPr id="54277" name="Text Box 5"/>
          <p:cNvSpPr txBox="1">
            <a:spLocks noChangeArrowheads="1"/>
          </p:cNvSpPr>
          <p:nvPr/>
        </p:nvSpPr>
        <p:spPr bwMode="auto">
          <a:xfrm>
            <a:off x="1403350" y="7029450"/>
            <a:ext cx="3240658" cy="276999"/>
          </a:xfrm>
          <a:prstGeom prst="rect">
            <a:avLst/>
          </a:prstGeom>
          <a:noFill/>
          <a:ln w="9525">
            <a:noFill/>
            <a:miter lim="800000"/>
            <a:headEnd/>
            <a:tailEnd/>
          </a:ln>
        </p:spPr>
        <p:txBody>
          <a:bodyPr wrap="square">
            <a:spAutoFit/>
          </a:bodyPr>
          <a:lstStyle/>
          <a:p>
            <a:pPr>
              <a:spcBef>
                <a:spcPct val="50000"/>
              </a:spcBef>
            </a:pPr>
            <a:r>
              <a:rPr lang="en-US" sz="1200" b="1" dirty="0" smtClean="0">
                <a:solidFill>
                  <a:srgbClr val="00CC00"/>
                </a:solidFill>
              </a:rPr>
              <a:t>√ Tick </a:t>
            </a:r>
            <a:r>
              <a:rPr lang="en-US" sz="1200" b="1" dirty="0">
                <a:solidFill>
                  <a:srgbClr val="00CC00"/>
                </a:solidFill>
              </a:rPr>
              <a:t>when jump correctly</a:t>
            </a:r>
          </a:p>
        </p:txBody>
      </p:sp>
      <p:sp>
        <p:nvSpPr>
          <p:cNvPr id="7172" name="Text Box 6"/>
          <p:cNvSpPr txBox="1">
            <a:spLocks noChangeArrowheads="1"/>
          </p:cNvSpPr>
          <p:nvPr/>
        </p:nvSpPr>
        <p:spPr bwMode="auto">
          <a:xfrm>
            <a:off x="1023938" y="4308475"/>
            <a:ext cx="2468562" cy="366713"/>
          </a:xfrm>
          <a:prstGeom prst="rect">
            <a:avLst/>
          </a:prstGeom>
          <a:noFill/>
          <a:ln w="9525">
            <a:noFill/>
            <a:miter lim="800000"/>
            <a:headEnd/>
            <a:tailEnd/>
          </a:ln>
        </p:spPr>
        <p:txBody>
          <a:bodyPr>
            <a:spAutoFit/>
          </a:bodyPr>
          <a:lstStyle/>
          <a:p>
            <a:endParaRPr lang="en-US" sz="1800"/>
          </a:p>
        </p:txBody>
      </p:sp>
      <p:sp>
        <p:nvSpPr>
          <p:cNvPr id="54279" name="Text Box 7"/>
          <p:cNvSpPr txBox="1">
            <a:spLocks noChangeArrowheads="1"/>
          </p:cNvSpPr>
          <p:nvPr/>
        </p:nvSpPr>
        <p:spPr bwMode="auto">
          <a:xfrm>
            <a:off x="9144000" y="4724400"/>
            <a:ext cx="2700338" cy="274638"/>
          </a:xfrm>
          <a:prstGeom prst="rect">
            <a:avLst/>
          </a:prstGeom>
          <a:noFill/>
          <a:ln w="9525">
            <a:noFill/>
            <a:miter lim="800000"/>
            <a:headEnd/>
            <a:tailEnd/>
          </a:ln>
        </p:spPr>
        <p:txBody>
          <a:bodyPr>
            <a:spAutoFit/>
          </a:bodyPr>
          <a:lstStyle/>
          <a:p>
            <a:pPr>
              <a:spcBef>
                <a:spcPct val="50000"/>
              </a:spcBef>
            </a:pPr>
            <a:r>
              <a:rPr lang="en-US" sz="1200" b="1" dirty="0" smtClean="0">
                <a:solidFill>
                  <a:schemeClr val="accent2"/>
                </a:solidFill>
              </a:rPr>
              <a:t>X Cross </a:t>
            </a:r>
            <a:r>
              <a:rPr lang="en-US" sz="1200" b="1" dirty="0">
                <a:solidFill>
                  <a:schemeClr val="accent2"/>
                </a:solidFill>
              </a:rPr>
              <a:t>for 1</a:t>
            </a:r>
            <a:r>
              <a:rPr lang="en-US" sz="1200" b="1" baseline="30000" dirty="0">
                <a:solidFill>
                  <a:schemeClr val="accent2"/>
                </a:solidFill>
              </a:rPr>
              <a:t>st</a:t>
            </a:r>
            <a:r>
              <a:rPr lang="en-US" sz="1200" b="1" dirty="0">
                <a:solidFill>
                  <a:schemeClr val="accent2"/>
                </a:solidFill>
              </a:rPr>
              <a:t> disobedience</a:t>
            </a:r>
          </a:p>
        </p:txBody>
      </p:sp>
      <p:sp>
        <p:nvSpPr>
          <p:cNvPr id="7174" name="Text Box 8"/>
          <p:cNvSpPr txBox="1">
            <a:spLocks noChangeArrowheads="1"/>
          </p:cNvSpPr>
          <p:nvPr/>
        </p:nvSpPr>
        <p:spPr bwMode="auto">
          <a:xfrm>
            <a:off x="1527175" y="4235450"/>
            <a:ext cx="2613025" cy="366713"/>
          </a:xfrm>
          <a:prstGeom prst="rect">
            <a:avLst/>
          </a:prstGeom>
          <a:noFill/>
          <a:ln w="9525">
            <a:noFill/>
            <a:miter lim="800000"/>
            <a:headEnd/>
            <a:tailEnd/>
          </a:ln>
        </p:spPr>
        <p:txBody>
          <a:bodyPr>
            <a:spAutoFit/>
          </a:bodyPr>
          <a:lstStyle/>
          <a:p>
            <a:endParaRPr lang="en-US" sz="1800"/>
          </a:p>
        </p:txBody>
      </p:sp>
      <p:sp>
        <p:nvSpPr>
          <p:cNvPr id="54281" name="Text Box 9"/>
          <p:cNvSpPr txBox="1">
            <a:spLocks noChangeArrowheads="1"/>
          </p:cNvSpPr>
          <p:nvPr/>
        </p:nvSpPr>
        <p:spPr bwMode="auto">
          <a:xfrm>
            <a:off x="9144000" y="4221163"/>
            <a:ext cx="2628900" cy="396875"/>
          </a:xfrm>
          <a:prstGeom prst="rect">
            <a:avLst/>
          </a:prstGeom>
          <a:noFill/>
          <a:ln w="9525">
            <a:noFill/>
            <a:miter lim="800000"/>
            <a:headEnd/>
            <a:tailEnd/>
          </a:ln>
        </p:spPr>
        <p:txBody>
          <a:bodyPr>
            <a:spAutoFit/>
          </a:bodyPr>
          <a:lstStyle/>
          <a:p>
            <a:pPr>
              <a:spcBef>
                <a:spcPct val="50000"/>
              </a:spcBef>
            </a:pPr>
            <a:r>
              <a:rPr lang="en-US" sz="1200" b="1" dirty="0" smtClean="0">
                <a:solidFill>
                  <a:schemeClr val="accent2"/>
                </a:solidFill>
              </a:rPr>
              <a:t>X Cross for </a:t>
            </a:r>
            <a:r>
              <a:rPr lang="en-US" sz="1200" b="1" dirty="0">
                <a:solidFill>
                  <a:schemeClr val="accent2"/>
                </a:solidFill>
              </a:rPr>
              <a:t>2</a:t>
            </a:r>
            <a:r>
              <a:rPr lang="en-US" sz="1200" b="1" baseline="30000" dirty="0">
                <a:solidFill>
                  <a:schemeClr val="accent2"/>
                </a:solidFill>
              </a:rPr>
              <a:t>nd</a:t>
            </a:r>
            <a:r>
              <a:rPr lang="en-US" sz="1200" b="1" dirty="0">
                <a:solidFill>
                  <a:schemeClr val="accent2"/>
                </a:solidFill>
              </a:rPr>
              <a:t> disobedience</a:t>
            </a:r>
            <a:r>
              <a:rPr lang="en-US" dirty="0"/>
              <a:t> </a:t>
            </a:r>
            <a:endParaRPr lang="en-US" sz="1800" b="1" dirty="0">
              <a:solidFill>
                <a:schemeClr val="accent2"/>
              </a:solidFill>
            </a:endParaRPr>
          </a:p>
        </p:txBody>
      </p:sp>
      <p:sp>
        <p:nvSpPr>
          <p:cNvPr id="54282" name="Text Box 10"/>
          <p:cNvSpPr txBox="1">
            <a:spLocks noChangeArrowheads="1"/>
          </p:cNvSpPr>
          <p:nvPr/>
        </p:nvSpPr>
        <p:spPr bwMode="auto">
          <a:xfrm>
            <a:off x="9144000" y="3789363"/>
            <a:ext cx="2628900" cy="366712"/>
          </a:xfrm>
          <a:prstGeom prst="rect">
            <a:avLst/>
          </a:prstGeom>
          <a:noFill/>
          <a:ln w="9525">
            <a:noFill/>
            <a:miter lim="800000"/>
            <a:headEnd/>
            <a:tailEnd/>
          </a:ln>
        </p:spPr>
        <p:txBody>
          <a:bodyPr>
            <a:spAutoFit/>
          </a:bodyPr>
          <a:lstStyle/>
          <a:p>
            <a:pPr>
              <a:spcBef>
                <a:spcPct val="50000"/>
              </a:spcBef>
            </a:pPr>
            <a:r>
              <a:rPr lang="en-US" sz="1200" b="1" dirty="0" smtClean="0">
                <a:solidFill>
                  <a:schemeClr val="accent2"/>
                </a:solidFill>
              </a:rPr>
              <a:t>X Cross </a:t>
            </a:r>
            <a:r>
              <a:rPr lang="en-US" sz="1200" b="1" dirty="0">
                <a:solidFill>
                  <a:schemeClr val="accent2"/>
                </a:solidFill>
              </a:rPr>
              <a:t>for 3</a:t>
            </a:r>
            <a:r>
              <a:rPr lang="en-US" sz="1200" b="1" baseline="30000" dirty="0">
                <a:solidFill>
                  <a:schemeClr val="accent2"/>
                </a:solidFill>
              </a:rPr>
              <a:t>rd</a:t>
            </a:r>
            <a:r>
              <a:rPr lang="en-US" sz="1200" b="1" dirty="0">
                <a:solidFill>
                  <a:schemeClr val="accent2"/>
                </a:solidFill>
              </a:rPr>
              <a:t> disobedience</a:t>
            </a:r>
            <a:r>
              <a:rPr lang="en-US" sz="1800" dirty="0"/>
              <a:t> </a:t>
            </a:r>
            <a:endParaRPr lang="en-US" sz="1800" b="1" dirty="0">
              <a:solidFill>
                <a:schemeClr val="accent2"/>
              </a:solidFill>
            </a:endParaRPr>
          </a:p>
        </p:txBody>
      </p:sp>
      <p:sp>
        <p:nvSpPr>
          <p:cNvPr id="54283" name="Text Box 11"/>
          <p:cNvSpPr txBox="1">
            <a:spLocks noChangeArrowheads="1"/>
          </p:cNvSpPr>
          <p:nvPr/>
        </p:nvSpPr>
        <p:spPr bwMode="auto">
          <a:xfrm>
            <a:off x="9144000" y="2492375"/>
            <a:ext cx="2052638" cy="307777"/>
          </a:xfrm>
          <a:prstGeom prst="rect">
            <a:avLst/>
          </a:prstGeom>
          <a:noFill/>
          <a:ln w="9525">
            <a:noFill/>
            <a:miter lim="800000"/>
            <a:headEnd/>
            <a:tailEnd/>
          </a:ln>
        </p:spPr>
        <p:txBody>
          <a:bodyPr>
            <a:spAutoFit/>
          </a:bodyPr>
          <a:lstStyle/>
          <a:p>
            <a:pPr>
              <a:spcBef>
                <a:spcPct val="50000"/>
              </a:spcBef>
            </a:pPr>
            <a:r>
              <a:rPr lang="en-US" sz="1400" dirty="0" smtClean="0">
                <a:solidFill>
                  <a:srgbClr val="0000FF"/>
                </a:solidFill>
              </a:rPr>
              <a:t>X</a:t>
            </a:r>
            <a:r>
              <a:rPr lang="en-US" sz="1200" dirty="0" smtClean="0">
                <a:solidFill>
                  <a:srgbClr val="0000FF"/>
                </a:solidFill>
              </a:rPr>
              <a:t> Cross </a:t>
            </a:r>
            <a:r>
              <a:rPr lang="en-US" sz="1200" dirty="0">
                <a:solidFill>
                  <a:srgbClr val="0000FF"/>
                </a:solidFill>
              </a:rPr>
              <a:t>for fall of Rider</a:t>
            </a:r>
          </a:p>
        </p:txBody>
      </p:sp>
      <p:sp>
        <p:nvSpPr>
          <p:cNvPr id="54285" name="Text Box 13"/>
          <p:cNvSpPr txBox="1">
            <a:spLocks noChangeArrowheads="1"/>
          </p:cNvSpPr>
          <p:nvPr/>
        </p:nvSpPr>
        <p:spPr bwMode="auto">
          <a:xfrm>
            <a:off x="9144000" y="3213100"/>
            <a:ext cx="2052638" cy="307777"/>
          </a:xfrm>
          <a:prstGeom prst="rect">
            <a:avLst/>
          </a:prstGeom>
          <a:noFill/>
          <a:ln w="9525">
            <a:noFill/>
            <a:miter lim="800000"/>
            <a:headEnd/>
            <a:tailEnd/>
          </a:ln>
        </p:spPr>
        <p:txBody>
          <a:bodyPr>
            <a:spAutoFit/>
          </a:bodyPr>
          <a:lstStyle/>
          <a:p>
            <a:pPr>
              <a:spcBef>
                <a:spcPct val="50000"/>
              </a:spcBef>
            </a:pPr>
            <a:r>
              <a:rPr lang="en-US" sz="1400" dirty="0" smtClean="0">
                <a:solidFill>
                  <a:srgbClr val="0000FF"/>
                </a:solidFill>
              </a:rPr>
              <a:t>X</a:t>
            </a:r>
            <a:r>
              <a:rPr lang="en-US" sz="1200" dirty="0" smtClean="0">
                <a:solidFill>
                  <a:srgbClr val="0000FF"/>
                </a:solidFill>
              </a:rPr>
              <a:t> Cross </a:t>
            </a:r>
            <a:r>
              <a:rPr lang="en-US" sz="1200" dirty="0">
                <a:solidFill>
                  <a:srgbClr val="0000FF"/>
                </a:solidFill>
              </a:rPr>
              <a:t>for fall of Horse</a:t>
            </a:r>
          </a:p>
        </p:txBody>
      </p:sp>
      <p:sp>
        <p:nvSpPr>
          <p:cNvPr id="7179" name="Rectangle 565"/>
          <p:cNvSpPr>
            <a:spLocks noGrp="1" noChangeArrowheads="1"/>
          </p:cNvSpPr>
          <p:nvPr>
            <p:ph type="title"/>
          </p:nvPr>
        </p:nvSpPr>
        <p:spPr>
          <a:xfrm>
            <a:off x="574675" y="404813"/>
            <a:ext cx="8001000" cy="503237"/>
          </a:xfrm>
        </p:spPr>
        <p:txBody>
          <a:bodyPr/>
          <a:lstStyle/>
          <a:p>
            <a:pPr algn="ctr" eaLnBrk="1" hangingPunct="1"/>
            <a:r>
              <a:rPr lang="en-US" sz="2400" u="sng" dirty="0" smtClean="0"/>
              <a:t>Filling out the Jump Sheet</a:t>
            </a:r>
          </a:p>
        </p:txBody>
      </p:sp>
      <p:graphicFrame>
        <p:nvGraphicFramePr>
          <p:cNvPr id="7339" name="Group 171"/>
          <p:cNvGraphicFramePr>
            <a:graphicFrameLocks noGrp="1"/>
          </p:cNvGraphicFramePr>
          <p:nvPr>
            <p:ph idx="1"/>
          </p:nvPr>
        </p:nvGraphicFramePr>
        <p:xfrm>
          <a:off x="611188" y="1052513"/>
          <a:ext cx="8001000" cy="5450207"/>
        </p:xfrm>
        <a:graphic>
          <a:graphicData uri="http://schemas.openxmlformats.org/drawingml/2006/table">
            <a:tbl>
              <a:tblPr/>
              <a:tblGrid>
                <a:gridCol w="603250"/>
                <a:gridCol w="603250"/>
                <a:gridCol w="436562"/>
                <a:gridCol w="446088"/>
                <a:gridCol w="182562"/>
                <a:gridCol w="312738"/>
                <a:gridCol w="763587"/>
                <a:gridCol w="762000"/>
                <a:gridCol w="1109663"/>
                <a:gridCol w="708025"/>
                <a:gridCol w="2073275"/>
              </a:tblGrid>
              <a:tr h="412750">
                <a:tc gridSpan="11">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cs typeface="Arial" charset="0"/>
                        </a:rPr>
                        <a:t>ODE CROSS COUNTRY JUMP SHEET</a:t>
                      </a:r>
                      <a:endParaRPr kumimoji="0" lang="en-US" sz="1800" b="0" i="0" u="none" strike="noStrike" cap="none" normalizeH="0" baseline="0" dirty="0" smtClean="0">
                        <a:ln>
                          <a:noFill/>
                        </a:ln>
                        <a:solidFill>
                          <a:schemeClr val="tx1"/>
                        </a:solidFill>
                        <a:effectLst/>
                        <a:latin typeface="Arial" charset="0"/>
                      </a:endParaRPr>
                    </a:p>
                  </a:txBody>
                  <a:tcPr anchor="b" horzOverflow="overflow">
                    <a:lnL>
                      <a:noFill/>
                    </a:lnL>
                    <a:lnR>
                      <a:noFill/>
                    </a:lnR>
                    <a:lnT>
                      <a:noFill/>
                    </a:lnT>
                    <a:lnB>
                      <a:noFill/>
                    </a:lnB>
                    <a:lnTlToBr>
                      <a:noFill/>
                    </a:lnTlToBr>
                    <a:lnBlToTr>
                      <a:noFill/>
                    </a:lnBlToTr>
                    <a:no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r>
              <a:tr h="514350">
                <a:tc gridSpan="10">
                  <a:txBody>
                    <a:bodyPr/>
                    <a:lstStyle/>
                    <a:p>
                      <a:pPr marL="469900" marR="0" lvl="0" indent="-469900" algn="l"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Class:</a:t>
                      </a:r>
                      <a:r>
                        <a:rPr kumimoji="0" lang="en-US" sz="2400" b="1" i="0" u="none" strike="noStrike" cap="none" normalizeH="0" baseline="0" dirty="0" smtClean="0">
                          <a:ln>
                            <a:noFill/>
                          </a:ln>
                          <a:solidFill>
                            <a:schemeClr val="tx1"/>
                          </a:solidFill>
                          <a:effectLst/>
                          <a:latin typeface="Arial" charset="0"/>
                          <a:cs typeface="Arial" charset="0"/>
                        </a:rPr>
                        <a:t> </a:t>
                      </a:r>
                      <a:r>
                        <a:rPr kumimoji="0" lang="en-US" sz="1400" b="1" i="0" u="none" strike="noStrike" cap="none" normalizeH="0" baseline="0" dirty="0" err="1" smtClean="0">
                          <a:ln>
                            <a:noFill/>
                          </a:ln>
                          <a:solidFill>
                            <a:schemeClr val="tx1"/>
                          </a:solidFill>
                          <a:effectLst/>
                          <a:latin typeface="Arial" charset="0"/>
                          <a:cs typeface="Arial" charset="0"/>
                        </a:rPr>
                        <a:t>EvA</a:t>
                      </a:r>
                      <a:r>
                        <a:rPr kumimoji="0" lang="en-US" sz="1400" b="1" i="0" u="none" strike="noStrike" cap="none" normalizeH="0" baseline="0" dirty="0" smtClean="0">
                          <a:ln>
                            <a:noFill/>
                          </a:ln>
                          <a:solidFill>
                            <a:schemeClr val="tx1"/>
                          </a:solidFill>
                          <a:effectLst/>
                          <a:latin typeface="Arial" charset="0"/>
                          <a:cs typeface="Arial" charset="0"/>
                        </a:rPr>
                        <a:t> 80  </a:t>
                      </a:r>
                      <a:r>
                        <a:rPr kumimoji="0" lang="en-US" sz="2400" b="1" i="0" u="none" strike="noStrike" cap="none" normalizeH="0" baseline="0" dirty="0" smtClean="0">
                          <a:ln>
                            <a:noFill/>
                          </a:ln>
                          <a:solidFill>
                            <a:schemeClr val="tx1"/>
                          </a:solidFill>
                          <a:effectLst/>
                          <a:latin typeface="Arial" charset="0"/>
                          <a:cs typeface="Arial" charset="0"/>
                        </a:rPr>
                        <a:t>  </a:t>
                      </a:r>
                      <a:r>
                        <a:rPr kumimoji="0" lang="en-US" sz="1200" b="1" i="0" u="none" strike="noStrike" cap="none" normalizeH="0" baseline="0" dirty="0" err="1" smtClean="0">
                          <a:ln>
                            <a:noFill/>
                          </a:ln>
                          <a:solidFill>
                            <a:schemeClr val="tx1"/>
                          </a:solidFill>
                          <a:effectLst/>
                          <a:latin typeface="Arial" charset="0"/>
                          <a:cs typeface="Arial" charset="0"/>
                        </a:rPr>
                        <a:t>Colour</a:t>
                      </a:r>
                      <a:r>
                        <a:rPr kumimoji="0" lang="en-US" sz="1200" b="1" i="0" u="none" strike="noStrike" cap="none" normalizeH="0" baseline="0" dirty="0" smtClean="0">
                          <a:ln>
                            <a:noFill/>
                          </a:ln>
                          <a:solidFill>
                            <a:schemeClr val="tx1"/>
                          </a:solidFill>
                          <a:effectLst/>
                          <a:latin typeface="Arial" charset="0"/>
                          <a:cs typeface="Arial" charset="0"/>
                        </a:rPr>
                        <a:t>:  </a:t>
                      </a:r>
                      <a:r>
                        <a:rPr kumimoji="0" lang="en-US" sz="1400" b="1" i="0" u="none" strike="noStrike" cap="none" normalizeH="0" baseline="0" dirty="0" smtClean="0">
                          <a:ln>
                            <a:noFill/>
                          </a:ln>
                          <a:solidFill>
                            <a:schemeClr val="tx1"/>
                          </a:solidFill>
                          <a:effectLst/>
                          <a:latin typeface="Arial" charset="0"/>
                          <a:cs typeface="Arial" charset="0"/>
                        </a:rPr>
                        <a:t>Black Number on White Background</a:t>
                      </a:r>
                      <a:endParaRPr kumimoji="0" lang="en-US" sz="14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marL="469900" marR="0" lvl="0" indent="-469900" algn="l" defTabSz="914400" rtl="0" eaLnBrk="1" fontAlgn="t"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Jump Judges Name: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400050">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Arial" charset="0"/>
                          <a:cs typeface="Arial" charset="0"/>
                        </a:rPr>
                        <a:t>Jump No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AU"/>
                    </a:p>
                  </a:txBody>
                  <a:tcPr/>
                </a:tc>
                <a:tc gridSpan="3">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hMerge="1">
                  <a:txBody>
                    <a:bodyPr/>
                    <a:lstStyle/>
                    <a:p>
                      <a:endParaRPr lang="en-AU"/>
                    </a:p>
                  </a:txBody>
                  <a:tcPr/>
                </a:tc>
                <a:tc gridSpan="5">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Please ensure Jump Number is filled in</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cs typeface="Arial" charset="0"/>
                        </a:rPr>
                        <a:t>Mobile No:</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50863">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dirty="0" smtClean="0">
                        <a:ln>
                          <a:noFill/>
                        </a:ln>
                        <a:solidFill>
                          <a:schemeClr val="tx1"/>
                        </a:solidFill>
                        <a:effectLst/>
                        <a:latin typeface="Verdana" pitchFamily="34" charset="0"/>
                      </a:endParaRPr>
                    </a:p>
                  </a:txBody>
                  <a:tcPr anchor="b" horzOverflow="overflow">
                    <a:lnL>
                      <a:noFill/>
                    </a:lnL>
                    <a:lnR>
                      <a:noFill/>
                    </a:lnR>
                    <a:lnT>
                      <a:noFill/>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a:noFill/>
                    </a:lnL>
                    <a:lnR>
                      <a:noFill/>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dirty="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dirty="0" smtClean="0">
                        <a:ln>
                          <a:noFill/>
                        </a:ln>
                        <a:solidFill>
                          <a:schemeClr val="tx1"/>
                        </a:solidFill>
                        <a:effectLst/>
                        <a:latin typeface="Verdana" pitchFamily="34" charset="0"/>
                      </a:endParaRPr>
                    </a:p>
                  </a:txBody>
                  <a:tcPr anchor="b"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Clear</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Refusal</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hMerge="1">
                  <a:txBody>
                    <a:bodyPr/>
                    <a:lstStyle/>
                    <a:p>
                      <a:endParaRPr lang="en-AU"/>
                    </a:p>
                  </a:txBody>
                  <a:tcPr/>
                </a:tc>
                <a:tc hMerge="1">
                  <a:txBody>
                    <a:bodyPr/>
                    <a:lstStyle/>
                    <a:p>
                      <a:endParaRPr lang="en-AU"/>
                    </a:p>
                  </a:txBody>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Fall</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Fall</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lang="en-AU"/>
                    </a:p>
                  </a:txBody>
                  <a:tcPr/>
                </a:tc>
                <a:tc rowSpan="2">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Remarks</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1st</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2nd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3rd</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Rider</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Horse</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vMerge="1">
                  <a:txBody>
                    <a:bodyPr/>
                    <a:lstStyle/>
                    <a:p>
                      <a:endParaRPr lang="en-AU"/>
                    </a:p>
                  </a:txBody>
                  <a:tcPr/>
                </a:tc>
                <a:tc hMerge="1" vMerge="1">
                  <a:txBody>
                    <a:bodyPr/>
                    <a:lstStyle/>
                    <a:p>
                      <a:endParaRPr lang="en-AU"/>
                    </a:p>
                  </a:txBody>
                  <a:tcPr/>
                </a:tc>
                <a:tc vMerge="1">
                  <a:txBody>
                    <a:bodyPr/>
                    <a:lstStyle/>
                    <a:p>
                      <a:endParaRPr lang="en-AU"/>
                    </a:p>
                  </a:txBody>
                  <a:tcPr/>
                </a:tc>
              </a:tr>
              <a:tr h="274638">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Rider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20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40</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gridSpan="2">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E</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hMerge="1">
                  <a:txBody>
                    <a:bodyPr/>
                    <a:lstStyle/>
                    <a:p>
                      <a:endParaRPr lang="en-AU"/>
                    </a:p>
                  </a:txBody>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Elimination</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469900" marR="0" lvl="0" indent="-469900" algn="ctr" defTabSz="914400" rtl="0" eaLnBrk="1" fontAlgn="t" latinLnBrk="0" hangingPunct="1">
                        <a:lnSpc>
                          <a:spcPct val="100000"/>
                        </a:lnSpc>
                        <a:spcBef>
                          <a:spcPct val="0"/>
                        </a:spcBef>
                        <a:spcAft>
                          <a:spcPct val="0"/>
                        </a:spcAft>
                        <a:buClrTx/>
                        <a:buSzTx/>
                        <a:buFontTx/>
                        <a:buNone/>
                        <a:tabLst/>
                      </a:pPr>
                      <a:r>
                        <a:rPr kumimoji="0" lang="en-US" sz="700" b="0" i="0" u="none" strike="noStrike" cap="none" normalizeH="0" baseline="0" smtClean="0">
                          <a:ln>
                            <a:noFill/>
                          </a:ln>
                          <a:solidFill>
                            <a:schemeClr val="tx1"/>
                          </a:solidFill>
                          <a:effectLst/>
                          <a:latin typeface="Arial" charset="0"/>
                          <a:cs typeface="Arial" charset="0"/>
                        </a:rPr>
                        <a:t>Elimination</a:t>
                      </a:r>
                      <a:endParaRPr kumimoji="0" lang="en-US" sz="18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0C0C0"/>
                    </a:solid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Missed jump</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Total</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6238">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charset="0"/>
                          <a:cs typeface="Arial" charset="0"/>
                        </a:rPr>
                        <a:t>No.</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Arial Black" pitchFamily="34" charset="0"/>
                          <a:cs typeface="Arial" charset="0"/>
                        </a:rPr>
                        <a:t>√</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X</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E</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FR</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charset="0"/>
                          <a:cs typeface="Arial" charset="0"/>
                        </a:rPr>
                        <a:t>FH</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ctr"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Out/assist</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Penalties </a:t>
                      </a:r>
                      <a:r>
                        <a:rPr kumimoji="0" lang="en-US" sz="900" b="0" i="0" u="none" strike="noStrike" cap="none" normalizeH="0" baseline="0" dirty="0" smtClean="0">
                          <a:ln>
                            <a:noFill/>
                          </a:ln>
                          <a:solidFill>
                            <a:schemeClr val="tx1"/>
                          </a:solidFill>
                          <a:effectLst/>
                          <a:latin typeface="Arial" charset="0"/>
                          <a:cs typeface="Arial" charset="0"/>
                        </a:rPr>
                        <a:t>office use </a:t>
                      </a:r>
                      <a:endParaRPr kumimoji="0" lang="en-US" sz="900" b="0" i="0" u="none" strike="noStrike" cap="none" normalizeH="0" baseline="0" dirty="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en-AU"/>
                    </a:p>
                  </a:txBody>
                  <a:tcPr/>
                </a:tc>
              </a:tr>
              <a:tr h="317500">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7500">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AU"/>
                    </a:p>
                  </a:txBody>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charset="0"/>
                          <a:cs typeface="Arial" charset="0"/>
                        </a:rPr>
                        <a:t> </a:t>
                      </a:r>
                      <a:endParaRPr kumimoji="0" lang="en-US"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469900" marR="0" lvl="0" indent="-469900" algn="l" defTabSz="914400" rtl="0" eaLnBrk="1" fontAlgn="b"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charset="0"/>
                          <a:cs typeface="Arial" charset="0"/>
                        </a:rPr>
                        <a:t> </a:t>
                      </a:r>
                      <a:endParaRPr kumimoji="0" lang="en-US" sz="1800" b="0" i="0" u="none" strike="noStrike" cap="none" normalizeH="0" baseline="0" dirty="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332" name="Text Box 570"/>
          <p:cNvSpPr txBox="1">
            <a:spLocks noChangeArrowheads="1"/>
          </p:cNvSpPr>
          <p:nvPr/>
        </p:nvSpPr>
        <p:spPr bwMode="auto">
          <a:xfrm>
            <a:off x="5292725" y="-1108075"/>
            <a:ext cx="3457575" cy="641350"/>
          </a:xfrm>
          <a:prstGeom prst="rect">
            <a:avLst/>
          </a:prstGeom>
          <a:noFill/>
          <a:ln w="9525">
            <a:noFill/>
            <a:miter lim="800000"/>
            <a:headEnd/>
            <a:tailEnd/>
          </a:ln>
        </p:spPr>
        <p:txBody>
          <a:bodyPr>
            <a:spAutoFit/>
          </a:bodyPr>
          <a:lstStyle/>
          <a:p>
            <a:pPr>
              <a:spcBef>
                <a:spcPct val="50000"/>
              </a:spcBef>
            </a:pPr>
            <a:r>
              <a:rPr lang="en-US" sz="1800" b="1">
                <a:solidFill>
                  <a:srgbClr val="0000FF"/>
                </a:solidFill>
              </a:rPr>
              <a:t>Print your Mobile Phone (in case of a protest)</a:t>
            </a:r>
          </a:p>
        </p:txBody>
      </p:sp>
      <p:sp>
        <p:nvSpPr>
          <p:cNvPr id="54843" name="Text Box 571"/>
          <p:cNvSpPr txBox="1">
            <a:spLocks noChangeArrowheads="1"/>
          </p:cNvSpPr>
          <p:nvPr/>
        </p:nvSpPr>
        <p:spPr bwMode="auto">
          <a:xfrm>
            <a:off x="9144000" y="1844675"/>
            <a:ext cx="1981200" cy="274638"/>
          </a:xfrm>
          <a:prstGeom prst="rect">
            <a:avLst/>
          </a:prstGeom>
          <a:noFill/>
          <a:ln w="9525">
            <a:noFill/>
            <a:miter lim="800000"/>
            <a:headEnd/>
            <a:tailEnd/>
          </a:ln>
        </p:spPr>
        <p:txBody>
          <a:bodyPr>
            <a:spAutoFit/>
          </a:bodyPr>
          <a:lstStyle/>
          <a:p>
            <a:pPr>
              <a:spcBef>
                <a:spcPct val="50000"/>
              </a:spcBef>
            </a:pPr>
            <a:r>
              <a:rPr lang="en-US" sz="1200" b="1" dirty="0">
                <a:solidFill>
                  <a:srgbClr val="0000FF"/>
                </a:solidFill>
              </a:rPr>
              <a:t>Print Jump Number</a:t>
            </a:r>
          </a:p>
        </p:txBody>
      </p:sp>
      <p:sp>
        <p:nvSpPr>
          <p:cNvPr id="7334" name="Text Box 572"/>
          <p:cNvSpPr txBox="1">
            <a:spLocks noChangeArrowheads="1"/>
          </p:cNvSpPr>
          <p:nvPr/>
        </p:nvSpPr>
        <p:spPr bwMode="auto">
          <a:xfrm>
            <a:off x="-323850" y="-1035050"/>
            <a:ext cx="2952750" cy="366712"/>
          </a:xfrm>
          <a:prstGeom prst="rect">
            <a:avLst/>
          </a:prstGeom>
          <a:noFill/>
          <a:ln w="9525">
            <a:noFill/>
            <a:miter lim="800000"/>
            <a:headEnd/>
            <a:tailEnd/>
          </a:ln>
        </p:spPr>
        <p:txBody>
          <a:bodyPr>
            <a:spAutoFit/>
          </a:bodyPr>
          <a:lstStyle/>
          <a:p>
            <a:pPr>
              <a:spcBef>
                <a:spcPct val="50000"/>
              </a:spcBef>
            </a:pPr>
            <a:r>
              <a:rPr lang="en-US" sz="1800" b="1">
                <a:solidFill>
                  <a:srgbClr val="0000FF"/>
                </a:solidFill>
              </a:rPr>
              <a:t>Class eg One Star</a:t>
            </a:r>
          </a:p>
        </p:txBody>
      </p:sp>
      <p:sp>
        <p:nvSpPr>
          <p:cNvPr id="7335" name="Text Box 573"/>
          <p:cNvSpPr txBox="1">
            <a:spLocks noChangeArrowheads="1"/>
          </p:cNvSpPr>
          <p:nvPr/>
        </p:nvSpPr>
        <p:spPr bwMode="auto">
          <a:xfrm>
            <a:off x="2700338" y="-892175"/>
            <a:ext cx="2952750" cy="366712"/>
          </a:xfrm>
          <a:prstGeom prst="rect">
            <a:avLst/>
          </a:prstGeom>
          <a:noFill/>
          <a:ln w="9525">
            <a:noFill/>
            <a:miter lim="800000"/>
            <a:headEnd/>
            <a:tailEnd/>
          </a:ln>
        </p:spPr>
        <p:txBody>
          <a:bodyPr>
            <a:spAutoFit/>
          </a:bodyPr>
          <a:lstStyle/>
          <a:p>
            <a:pPr>
              <a:spcBef>
                <a:spcPct val="50000"/>
              </a:spcBef>
            </a:pPr>
            <a:r>
              <a:rPr lang="en-US" sz="1800" b="1">
                <a:solidFill>
                  <a:srgbClr val="0000FF"/>
                </a:solidFill>
              </a:rPr>
              <a:t>Yellow Numbers</a:t>
            </a:r>
          </a:p>
        </p:txBody>
      </p:sp>
      <p:sp>
        <p:nvSpPr>
          <p:cNvPr id="54915" name="Text Box 643"/>
          <p:cNvSpPr txBox="1">
            <a:spLocks noChangeArrowheads="1"/>
          </p:cNvSpPr>
          <p:nvPr/>
        </p:nvSpPr>
        <p:spPr bwMode="auto">
          <a:xfrm>
            <a:off x="9144000" y="692150"/>
            <a:ext cx="2952750" cy="274638"/>
          </a:xfrm>
          <a:prstGeom prst="rect">
            <a:avLst/>
          </a:prstGeom>
          <a:noFill/>
          <a:ln w="9525">
            <a:noFill/>
            <a:miter lim="800000"/>
            <a:headEnd/>
            <a:tailEnd/>
          </a:ln>
        </p:spPr>
        <p:txBody>
          <a:bodyPr>
            <a:spAutoFit/>
          </a:bodyPr>
          <a:lstStyle/>
          <a:p>
            <a:pPr>
              <a:spcBef>
                <a:spcPct val="50000"/>
              </a:spcBef>
            </a:pPr>
            <a:r>
              <a:rPr lang="en-US" sz="1200" b="1" dirty="0">
                <a:solidFill>
                  <a:srgbClr val="0000FF"/>
                </a:solidFill>
              </a:rPr>
              <a:t>Print Mobile Phone Number</a:t>
            </a:r>
          </a:p>
        </p:txBody>
      </p:sp>
      <p:sp>
        <p:nvSpPr>
          <p:cNvPr id="54916" name="Text Box 644"/>
          <p:cNvSpPr txBox="1">
            <a:spLocks noChangeArrowheads="1"/>
          </p:cNvSpPr>
          <p:nvPr/>
        </p:nvSpPr>
        <p:spPr bwMode="auto">
          <a:xfrm>
            <a:off x="9144000" y="1268413"/>
            <a:ext cx="1908175" cy="274637"/>
          </a:xfrm>
          <a:prstGeom prst="rect">
            <a:avLst/>
          </a:prstGeom>
          <a:noFill/>
          <a:ln w="9525">
            <a:noFill/>
            <a:miter lim="800000"/>
            <a:headEnd/>
            <a:tailEnd/>
          </a:ln>
        </p:spPr>
        <p:txBody>
          <a:bodyPr>
            <a:spAutoFit/>
          </a:bodyPr>
          <a:lstStyle/>
          <a:p>
            <a:pPr>
              <a:spcBef>
                <a:spcPct val="50000"/>
              </a:spcBef>
            </a:pPr>
            <a:r>
              <a:rPr lang="en-US" sz="1200" b="1" dirty="0">
                <a:solidFill>
                  <a:srgbClr val="0000FF"/>
                </a:solidFill>
              </a:rPr>
              <a:t>Print Your Name</a:t>
            </a:r>
          </a:p>
        </p:txBody>
      </p:sp>
      <p:sp>
        <p:nvSpPr>
          <p:cNvPr id="2" name="Text Box 7"/>
          <p:cNvSpPr txBox="1">
            <a:spLocks noChangeArrowheads="1"/>
          </p:cNvSpPr>
          <p:nvPr/>
        </p:nvSpPr>
        <p:spPr bwMode="auto">
          <a:xfrm>
            <a:off x="9144000" y="6165850"/>
            <a:ext cx="2124744" cy="461665"/>
          </a:xfrm>
          <a:prstGeom prst="rect">
            <a:avLst/>
          </a:prstGeom>
          <a:noFill/>
          <a:ln w="9525">
            <a:noFill/>
            <a:miter lim="800000"/>
            <a:headEnd/>
            <a:tailEnd/>
          </a:ln>
        </p:spPr>
        <p:txBody>
          <a:bodyPr wrap="square">
            <a:spAutoFit/>
          </a:bodyPr>
          <a:lstStyle/>
          <a:p>
            <a:pPr>
              <a:spcBef>
                <a:spcPct val="50000"/>
              </a:spcBef>
            </a:pPr>
            <a:r>
              <a:rPr lang="en-US" sz="1200" b="1" dirty="0" smtClean="0">
                <a:solidFill>
                  <a:srgbClr val="FF66CC"/>
                </a:solidFill>
              </a:rPr>
              <a:t>X Cross </a:t>
            </a:r>
            <a:r>
              <a:rPr lang="en-US" sz="1200" b="1" dirty="0">
                <a:solidFill>
                  <a:srgbClr val="FF66CC"/>
                </a:solidFill>
              </a:rPr>
              <a:t>if the rider does not jump fence</a:t>
            </a:r>
          </a:p>
        </p:txBody>
      </p:sp>
      <p:sp>
        <p:nvSpPr>
          <p:cNvPr id="3" name="Text Box 7"/>
          <p:cNvSpPr txBox="1">
            <a:spLocks noChangeArrowheads="1"/>
          </p:cNvSpPr>
          <p:nvPr/>
        </p:nvSpPr>
        <p:spPr bwMode="auto">
          <a:xfrm>
            <a:off x="9144000" y="6858000"/>
            <a:ext cx="2412776" cy="646331"/>
          </a:xfrm>
          <a:prstGeom prst="rect">
            <a:avLst/>
          </a:prstGeom>
          <a:noFill/>
          <a:ln w="9525">
            <a:noFill/>
            <a:miter lim="800000"/>
            <a:headEnd/>
            <a:tailEnd/>
          </a:ln>
        </p:spPr>
        <p:txBody>
          <a:bodyPr wrap="square">
            <a:spAutoFit/>
          </a:bodyPr>
          <a:lstStyle/>
          <a:p>
            <a:pPr>
              <a:spcBef>
                <a:spcPct val="50000"/>
              </a:spcBef>
            </a:pPr>
            <a:r>
              <a:rPr lang="en-US" sz="1200" b="1" dirty="0" smtClean="0">
                <a:solidFill>
                  <a:srgbClr val="FF66CC"/>
                </a:solidFill>
              </a:rPr>
              <a:t>X Cross if rider is given assistance by another person e.g. directions</a:t>
            </a:r>
            <a:endParaRPr lang="en-US" sz="1200" b="1" dirty="0">
              <a:solidFill>
                <a:srgbClr val="FF66CC"/>
              </a:solidFill>
            </a:endParaRPr>
          </a:p>
        </p:txBody>
      </p:sp>
      <p:sp>
        <p:nvSpPr>
          <p:cNvPr id="21" name="TextBox 20"/>
          <p:cNvSpPr txBox="1"/>
          <p:nvPr/>
        </p:nvSpPr>
        <p:spPr>
          <a:xfrm>
            <a:off x="9756576" y="7605464"/>
            <a:ext cx="184731" cy="400110"/>
          </a:xfrm>
          <a:prstGeom prst="rect">
            <a:avLst/>
          </a:prstGeom>
          <a:noFill/>
        </p:spPr>
        <p:txBody>
          <a:bodyPr wrap="none" rtlCol="0">
            <a:spAutoFit/>
          </a:bodyPr>
          <a:lstStyle/>
          <a:p>
            <a:endParaRPr lang="en-AU" dirty="0"/>
          </a:p>
        </p:txBody>
      </p:sp>
      <p:sp>
        <p:nvSpPr>
          <p:cNvPr id="23" name="Text Box 7"/>
          <p:cNvSpPr txBox="1">
            <a:spLocks noChangeArrowheads="1"/>
          </p:cNvSpPr>
          <p:nvPr/>
        </p:nvSpPr>
        <p:spPr bwMode="auto">
          <a:xfrm>
            <a:off x="5868144" y="7317433"/>
            <a:ext cx="2808312" cy="430887"/>
          </a:xfrm>
          <a:prstGeom prst="rect">
            <a:avLst/>
          </a:prstGeom>
          <a:noFill/>
          <a:ln w="9525">
            <a:noFill/>
            <a:miter lim="800000"/>
            <a:headEnd/>
            <a:tailEnd/>
          </a:ln>
        </p:spPr>
        <p:txBody>
          <a:bodyPr wrap="square">
            <a:spAutoFit/>
          </a:bodyPr>
          <a:lstStyle/>
          <a:p>
            <a:pPr>
              <a:spcBef>
                <a:spcPct val="50000"/>
              </a:spcBef>
            </a:pPr>
            <a:r>
              <a:rPr lang="en-US" sz="1100" b="1" dirty="0" smtClean="0"/>
              <a:t>Other remarks e.g.  Retired at C.   PTO for diagram</a:t>
            </a:r>
          </a:p>
        </p:txBody>
      </p:sp>
      <p:sp>
        <p:nvSpPr>
          <p:cNvPr id="25" name="Text Box 7"/>
          <p:cNvSpPr txBox="1">
            <a:spLocks noChangeArrowheads="1"/>
          </p:cNvSpPr>
          <p:nvPr/>
        </p:nvSpPr>
        <p:spPr bwMode="auto">
          <a:xfrm>
            <a:off x="3491880" y="7317432"/>
            <a:ext cx="1800200" cy="461665"/>
          </a:xfrm>
          <a:prstGeom prst="rect">
            <a:avLst/>
          </a:prstGeom>
          <a:noFill/>
          <a:ln w="9525">
            <a:noFill/>
            <a:miter lim="800000"/>
            <a:headEnd/>
            <a:tailEnd/>
          </a:ln>
        </p:spPr>
        <p:txBody>
          <a:bodyPr wrap="square">
            <a:spAutoFit/>
          </a:bodyPr>
          <a:lstStyle/>
          <a:p>
            <a:pPr>
              <a:spcBef>
                <a:spcPct val="50000"/>
              </a:spcBef>
            </a:pPr>
            <a:r>
              <a:rPr lang="en-US" sz="1200" dirty="0" smtClean="0"/>
              <a:t>Jumped wrong class/</a:t>
            </a:r>
            <a:r>
              <a:rPr lang="en-US" sz="1200" dirty="0" err="1" smtClean="0"/>
              <a:t>colour</a:t>
            </a:r>
            <a:endParaRPr lang="en-US" sz="1200" dirty="0"/>
          </a:p>
        </p:txBody>
      </p:sp>
      <p:sp>
        <p:nvSpPr>
          <p:cNvPr id="26" name="Text Box 7"/>
          <p:cNvSpPr txBox="1">
            <a:spLocks noChangeArrowheads="1"/>
          </p:cNvSpPr>
          <p:nvPr/>
        </p:nvSpPr>
        <p:spPr bwMode="auto">
          <a:xfrm>
            <a:off x="1115616" y="7533456"/>
            <a:ext cx="1728192" cy="461665"/>
          </a:xfrm>
          <a:prstGeom prst="rect">
            <a:avLst/>
          </a:prstGeom>
          <a:noFill/>
          <a:ln w="9525">
            <a:noFill/>
            <a:miter lim="800000"/>
            <a:headEnd/>
            <a:tailEnd/>
          </a:ln>
        </p:spPr>
        <p:txBody>
          <a:bodyPr wrap="square">
            <a:spAutoFit/>
          </a:bodyPr>
          <a:lstStyle/>
          <a:p>
            <a:pPr>
              <a:spcBef>
                <a:spcPct val="50000"/>
              </a:spcBef>
            </a:pPr>
            <a:r>
              <a:rPr lang="en-US" sz="1200" dirty="0" smtClean="0"/>
              <a:t>Received assistance to find jump </a:t>
            </a:r>
            <a:endParaRPr lang="en-US" sz="1200" dirty="0"/>
          </a:p>
        </p:txBody>
      </p:sp>
      <p:sp>
        <p:nvSpPr>
          <p:cNvPr id="31" name="Text Box 7"/>
          <p:cNvSpPr txBox="1">
            <a:spLocks noChangeArrowheads="1"/>
          </p:cNvSpPr>
          <p:nvPr/>
        </p:nvSpPr>
        <p:spPr bwMode="auto">
          <a:xfrm>
            <a:off x="-1800200" y="7173416"/>
            <a:ext cx="1259632" cy="288032"/>
          </a:xfrm>
          <a:prstGeom prst="rect">
            <a:avLst/>
          </a:prstGeom>
          <a:noFill/>
          <a:ln w="9525">
            <a:noFill/>
            <a:miter lim="800000"/>
            <a:headEnd/>
            <a:tailEnd/>
          </a:ln>
        </p:spPr>
        <p:txBody>
          <a:bodyPr wrap="square">
            <a:spAutoFit/>
          </a:bodyPr>
          <a:lstStyle/>
          <a:p>
            <a:pPr>
              <a:spcBef>
                <a:spcPct val="50000"/>
              </a:spcBef>
            </a:pPr>
            <a:r>
              <a:rPr lang="en-US" sz="1200" dirty="0" smtClean="0"/>
              <a:t>Fell at part B</a:t>
            </a:r>
            <a:endParaRPr lang="en-US" sz="1200" dirty="0"/>
          </a:p>
        </p:txBody>
      </p:sp>
      <p:sp>
        <p:nvSpPr>
          <p:cNvPr id="32" name="Text Box 7"/>
          <p:cNvSpPr txBox="1">
            <a:spLocks noChangeArrowheads="1"/>
          </p:cNvSpPr>
          <p:nvPr/>
        </p:nvSpPr>
        <p:spPr bwMode="auto">
          <a:xfrm>
            <a:off x="-1476672" y="7749480"/>
            <a:ext cx="2016224" cy="288032"/>
          </a:xfrm>
          <a:prstGeom prst="rect">
            <a:avLst/>
          </a:prstGeom>
          <a:noFill/>
          <a:ln w="9525">
            <a:noFill/>
            <a:miter lim="800000"/>
            <a:headEnd/>
            <a:tailEnd/>
          </a:ln>
        </p:spPr>
        <p:txBody>
          <a:bodyPr wrap="square">
            <a:spAutoFit/>
          </a:bodyPr>
          <a:lstStyle/>
          <a:p>
            <a:pPr>
              <a:spcBef>
                <a:spcPct val="50000"/>
              </a:spcBef>
            </a:pPr>
            <a:r>
              <a:rPr lang="en-US" sz="1200" dirty="0" smtClean="0"/>
              <a:t>Horse &amp; rider fell at A</a:t>
            </a:r>
            <a:endParaRPr lang="en-US" sz="1200" dirty="0"/>
          </a:p>
        </p:txBody>
      </p:sp>
    </p:spTree>
    <p:custDataLst>
      <p:tags r:id="rId1"/>
    </p:custDataLst>
  </p:cSld>
  <p:clrMapOvr>
    <a:masterClrMapping/>
  </p:clrMapOvr>
  <p:transition advTm="63411"/>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path" presetSubtype="0" accel="50000" decel="50000" fill="hold" grpId="0" nodeType="clickEffect">
                                  <p:stCondLst>
                                    <p:cond delay="0"/>
                                  </p:stCondLst>
                                  <p:childTnLst>
                                    <p:animMotion origin="layout" path="M -0.12396 0.00116 L -0.28941 0.06405 " pathEditMode="relative" rAng="0" ptsTypes="AA">
                                      <p:cBhvr>
                                        <p:cTn id="6" dur="2000" fill="hold"/>
                                        <p:tgtEl>
                                          <p:spTgt spid="54916"/>
                                        </p:tgtEl>
                                        <p:attrNameLst>
                                          <p:attrName>ppt_x</p:attrName>
                                          <p:attrName>ppt_y</p:attrName>
                                        </p:attrNameLst>
                                      </p:cBhvr>
                                      <p:rCtr x="-8300" y="310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5" presetClass="path" presetSubtype="0" accel="50000" decel="50000" fill="hold" grpId="0" nodeType="clickEffect">
                                  <p:stCondLst>
                                    <p:cond delay="0"/>
                                  </p:stCondLst>
                                  <p:childTnLst>
                                    <p:animMotion origin="layout" path="M -0.18108 0.01156 L -0.33854 0.25295 " pathEditMode="relative" rAng="0" ptsTypes="AA">
                                      <p:cBhvr>
                                        <p:cTn id="10" dur="2000" fill="hold"/>
                                        <p:tgtEl>
                                          <p:spTgt spid="54915"/>
                                        </p:tgtEl>
                                        <p:attrNameLst>
                                          <p:attrName>ppt_x</p:attrName>
                                          <p:attrName>ppt_y</p:attrName>
                                        </p:attrNameLst>
                                      </p:cBhvr>
                                      <p:rCtr x="-7900" y="12100"/>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35" presetClass="path" presetSubtype="0" accel="50000" decel="50000" fill="hold" grpId="0" nodeType="clickEffect">
                                  <p:stCondLst>
                                    <p:cond delay="0"/>
                                  </p:stCondLst>
                                  <p:childTnLst>
                                    <p:animMotion origin="layout" path="M -0.13576 -0.01988 L -0.79357 0.0222 " pathEditMode="relative" rAng="0" ptsTypes="AA">
                                      <p:cBhvr>
                                        <p:cTn id="14" dur="2000" fill="hold"/>
                                        <p:tgtEl>
                                          <p:spTgt spid="54843"/>
                                        </p:tgtEl>
                                        <p:attrNameLst>
                                          <p:attrName>ppt_x</p:attrName>
                                          <p:attrName>ppt_y</p:attrName>
                                        </p:attrNameLst>
                                      </p:cBhvr>
                                      <p:rCtr x="-32900" y="2100"/>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35" presetClass="path" presetSubtype="0" accel="50000" decel="50000" fill="hold" grpId="0" nodeType="clickEffect">
                                  <p:stCondLst>
                                    <p:cond delay="0"/>
                                  </p:stCondLst>
                                  <p:childTnLst>
                                    <p:animMotion origin="layout" path="M -0.1809 -0.04948 L -0.93715 -0.16093 " pathEditMode="relative" rAng="0" ptsTypes="AA">
                                      <p:cBhvr>
                                        <p:cTn id="18" dur="2000" fill="hold"/>
                                        <p:tgtEl>
                                          <p:spTgt spid="54276"/>
                                        </p:tgtEl>
                                        <p:attrNameLst>
                                          <p:attrName>ppt_x</p:attrName>
                                          <p:attrName>ppt_y</p:attrName>
                                        </p:attrNameLst>
                                      </p:cBhvr>
                                      <p:rCtr x="-37800" y="-5600"/>
                                    </p:animMotion>
                                  </p:childTnLst>
                                </p:cTn>
                              </p:par>
                            </p:childTnLst>
                          </p:cTn>
                        </p:par>
                      </p:childTnLst>
                    </p:cTn>
                  </p:par>
                  <p:par>
                    <p:cTn id="19" fill="hold" nodeType="clickPar">
                      <p:stCondLst>
                        <p:cond delay="indefinite"/>
                      </p:stCondLst>
                      <p:childTnLst>
                        <p:par>
                          <p:cTn id="20" fill="hold" nodeType="withGroup">
                            <p:stCondLst>
                              <p:cond delay="0"/>
                            </p:stCondLst>
                            <p:childTnLst>
                              <p:par>
                                <p:cTn id="21" presetID="64" presetClass="path" presetSubtype="0" accel="50000" decel="50000" fill="hold" grpId="0" nodeType="clickEffect">
                                  <p:stCondLst>
                                    <p:cond delay="0"/>
                                  </p:stCondLst>
                                  <p:childTnLst>
                                    <p:animMotion origin="layout" path="M -0.2007 -0.00555 L -0.01563 -0.28208 " pathEditMode="relative" rAng="0" ptsTypes="AA">
                                      <p:cBhvr>
                                        <p:cTn id="22" dur="2000" fill="hold"/>
                                        <p:tgtEl>
                                          <p:spTgt spid="54277"/>
                                        </p:tgtEl>
                                        <p:attrNameLst>
                                          <p:attrName>ppt_x</p:attrName>
                                          <p:attrName>ppt_y</p:attrName>
                                        </p:attrNameLst>
                                      </p:cBhvr>
                                      <p:rCtr x="9300" y="-13800"/>
                                    </p:animMotion>
                                  </p:childTnLst>
                                </p:cTn>
                              </p:par>
                            </p:childTnLst>
                          </p:cTn>
                        </p:par>
                      </p:childTnLst>
                    </p:cTn>
                  </p:par>
                  <p:par>
                    <p:cTn id="23" fill="hold" nodeType="clickPar">
                      <p:stCondLst>
                        <p:cond delay="indefinite"/>
                      </p:stCondLst>
                      <p:childTnLst>
                        <p:par>
                          <p:cTn id="24" fill="hold" nodeType="withGroup">
                            <p:stCondLst>
                              <p:cond delay="0"/>
                            </p:stCondLst>
                            <p:childTnLst>
                              <p:par>
                                <p:cTn id="25" presetID="35" presetClass="path" presetSubtype="0" accel="50000" decel="50000" fill="hold" grpId="0" nodeType="clickEffect">
                                  <p:stCondLst>
                                    <p:cond delay="0"/>
                                  </p:stCondLst>
                                  <p:childTnLst>
                                    <p:animMotion origin="layout" path="M -0.16701 0.00115 L -0.79722 0.10612 " pathEditMode="relative" rAng="0" ptsTypes="AA">
                                      <p:cBhvr>
                                        <p:cTn id="26" dur="2000" fill="hold"/>
                                        <p:tgtEl>
                                          <p:spTgt spid="54279"/>
                                        </p:tgtEl>
                                        <p:attrNameLst>
                                          <p:attrName>ppt_x</p:attrName>
                                          <p:attrName>ppt_y</p:attrName>
                                        </p:attrNameLst>
                                      </p:cBhvr>
                                      <p:rCtr x="-315" y="52"/>
                                    </p:animMotion>
                                  </p:childTnLst>
                                </p:cTn>
                              </p:par>
                            </p:childTnLst>
                          </p:cTn>
                        </p:par>
                      </p:childTnLst>
                    </p:cTn>
                  </p:par>
                  <p:par>
                    <p:cTn id="27" fill="hold" nodeType="clickPar">
                      <p:stCondLst>
                        <p:cond delay="indefinite"/>
                      </p:stCondLst>
                      <p:childTnLst>
                        <p:par>
                          <p:cTn id="28" fill="hold" nodeType="withGroup">
                            <p:stCondLst>
                              <p:cond delay="0"/>
                            </p:stCondLst>
                            <p:childTnLst>
                              <p:par>
                                <p:cTn id="29" presetID="35" presetClass="path" presetSubtype="0" accel="50000" decel="50000" fill="hold" grpId="0" nodeType="clickEffect">
                                  <p:stCondLst>
                                    <p:cond delay="0"/>
                                  </p:stCondLst>
                                  <p:childTnLst>
                                    <p:animMotion origin="layout" path="M -0.16337 -0.0185 L -0.74618 0.22266 " pathEditMode="relative" rAng="0" ptsTypes="AA">
                                      <p:cBhvr>
                                        <p:cTn id="30" dur="2000" fill="hold"/>
                                        <p:tgtEl>
                                          <p:spTgt spid="54281"/>
                                        </p:tgtEl>
                                        <p:attrNameLst>
                                          <p:attrName>ppt_x</p:attrName>
                                          <p:attrName>ppt_y</p:attrName>
                                        </p:attrNameLst>
                                      </p:cBhvr>
                                      <p:rCtr x="-291" y="120"/>
                                    </p:animMotion>
                                  </p:childTnLst>
                                </p:cTn>
                              </p:par>
                            </p:childTnLst>
                          </p:cTn>
                        </p:par>
                      </p:childTnLst>
                    </p:cTn>
                  </p:par>
                  <p:par>
                    <p:cTn id="31" fill="hold" nodeType="clickPar">
                      <p:stCondLst>
                        <p:cond delay="indefinite"/>
                      </p:stCondLst>
                      <p:childTnLst>
                        <p:par>
                          <p:cTn id="32" fill="hold" nodeType="withGroup">
                            <p:stCondLst>
                              <p:cond delay="0"/>
                            </p:stCondLst>
                            <p:childTnLst>
                              <p:par>
                                <p:cTn id="33" presetID="35" presetClass="path" presetSubtype="0" accel="50000" decel="50000" fill="hold" nodeType="clickEffect">
                                  <p:stCondLst>
                                    <p:cond delay="0"/>
                                  </p:stCondLst>
                                  <p:childTnLst>
                                    <p:animMotion origin="layout" path="M -0.17708 0.01526 L -0.67326 0.34011 " pathEditMode="relative" rAng="0" ptsTypes="AA">
                                      <p:cBhvr>
                                        <p:cTn id="34" dur="2000" fill="hold"/>
                                        <p:tgtEl>
                                          <p:spTgt spid="54282">
                                            <p:txEl>
                                              <p:pRg st="0" end="0"/>
                                            </p:txEl>
                                          </p:spTgt>
                                        </p:tgtEl>
                                        <p:attrNameLst>
                                          <p:attrName>ppt_x</p:attrName>
                                          <p:attrName>ppt_y</p:attrName>
                                        </p:attrNameLst>
                                      </p:cBhvr>
                                      <p:rCtr x="-248" y="162"/>
                                    </p:animMotion>
                                  </p:childTnLst>
                                </p:cTn>
                              </p:par>
                            </p:childTnLst>
                          </p:cTn>
                        </p:par>
                      </p:childTnLst>
                    </p:cTn>
                  </p:par>
                  <p:par>
                    <p:cTn id="35" fill="hold">
                      <p:stCondLst>
                        <p:cond delay="indefinite"/>
                      </p:stCondLst>
                      <p:childTnLst>
                        <p:par>
                          <p:cTn id="36" fill="hold">
                            <p:stCondLst>
                              <p:cond delay="0"/>
                            </p:stCondLst>
                            <p:childTnLst>
                              <p:par>
                                <p:cTn id="37" presetID="35" presetClass="path" presetSubtype="0" accel="50000" decel="50000" fill="hold" grpId="0" nodeType="clickEffect">
                                  <p:stCondLst>
                                    <p:cond delay="0"/>
                                  </p:stCondLst>
                                  <p:childTnLst>
                                    <p:animMotion origin="layout" path="M -0.13958 0.00116 L -0.64357 0.24231 " pathEditMode="relative" rAng="0" ptsTypes="AA">
                                      <p:cBhvr>
                                        <p:cTn id="38" dur="2000" fill="hold"/>
                                        <p:tgtEl>
                                          <p:spTgt spid="54283"/>
                                        </p:tgtEl>
                                        <p:attrNameLst>
                                          <p:attrName>ppt_x</p:attrName>
                                          <p:attrName>ppt_y</p:attrName>
                                        </p:attrNameLst>
                                      </p:cBhvr>
                                      <p:rCtr x="-25200" y="12000"/>
                                    </p:animMotion>
                                  </p:childTnLst>
                                </p:cTn>
                              </p:par>
                            </p:childTnLst>
                          </p:cTn>
                        </p:par>
                      </p:childTnLst>
                    </p:cTn>
                  </p:par>
                  <p:par>
                    <p:cTn id="39" fill="hold">
                      <p:stCondLst>
                        <p:cond delay="indefinite"/>
                      </p:stCondLst>
                      <p:childTnLst>
                        <p:par>
                          <p:cTn id="40" fill="hold">
                            <p:stCondLst>
                              <p:cond delay="0"/>
                            </p:stCondLst>
                            <p:childTnLst>
                              <p:par>
                                <p:cTn id="41" presetID="35" presetClass="path" presetSubtype="0" accel="50000" decel="50000" fill="hold" grpId="0" nodeType="clickEffect">
                                  <p:stCondLst>
                                    <p:cond delay="0"/>
                                  </p:stCondLst>
                                  <p:childTnLst>
                                    <p:animMotion origin="layout" path="M -0.09653 -0.03121 L 0.93507 -0.46127 " pathEditMode="relative" rAng="0" ptsTypes="AA">
                                      <p:cBhvr>
                                        <p:cTn id="42" dur="2000" fill="hold"/>
                                        <p:tgtEl>
                                          <p:spTgt spid="31"/>
                                        </p:tgtEl>
                                        <p:attrNameLst>
                                          <p:attrName>ppt_x</p:attrName>
                                          <p:attrName>ppt_y</p:attrName>
                                        </p:attrNameLst>
                                      </p:cBhvr>
                                      <p:rCtr x="516" y="-215"/>
                                    </p:animMotion>
                                  </p:childTnLst>
                                </p:cTn>
                              </p:par>
                            </p:childTnLst>
                          </p:cTn>
                        </p:par>
                      </p:childTnLst>
                    </p:cTn>
                  </p:par>
                  <p:par>
                    <p:cTn id="43" fill="hold">
                      <p:stCondLst>
                        <p:cond delay="indefinite"/>
                      </p:stCondLst>
                      <p:childTnLst>
                        <p:par>
                          <p:cTn id="44" fill="hold">
                            <p:stCondLst>
                              <p:cond delay="0"/>
                            </p:stCondLst>
                            <p:childTnLst>
                              <p:par>
                                <p:cTn id="45" presetID="35" presetClass="path" presetSubtype="0" accel="50000" decel="50000" fill="hold" grpId="0" nodeType="clickEffect">
                                  <p:stCondLst>
                                    <p:cond delay="0"/>
                                  </p:stCondLst>
                                  <p:childTnLst>
                                    <p:animMotion origin="layout" path="M -0.13958 -0.00948 L -0.56493 0.17942 " pathEditMode="relative" rAng="0" ptsTypes="AA">
                                      <p:cBhvr>
                                        <p:cTn id="46" dur="2000" fill="hold"/>
                                        <p:tgtEl>
                                          <p:spTgt spid="54285"/>
                                        </p:tgtEl>
                                        <p:attrNameLst>
                                          <p:attrName>ppt_x</p:attrName>
                                          <p:attrName>ppt_y</p:attrName>
                                        </p:attrNameLst>
                                      </p:cBhvr>
                                      <p:rCtr x="-21300" y="9400"/>
                                    </p:animMotion>
                                  </p:childTnLst>
                                </p:cTn>
                              </p:par>
                            </p:childTnLst>
                          </p:cTn>
                        </p:par>
                      </p:childTnLst>
                    </p:cTn>
                  </p:par>
                  <p:par>
                    <p:cTn id="47" fill="hold">
                      <p:stCondLst>
                        <p:cond delay="indefinite"/>
                      </p:stCondLst>
                      <p:childTnLst>
                        <p:par>
                          <p:cTn id="48" fill="hold">
                            <p:stCondLst>
                              <p:cond delay="0"/>
                            </p:stCondLst>
                            <p:childTnLst>
                              <p:par>
                                <p:cTn id="49" presetID="35" presetClass="path" presetSubtype="0" accel="50000" decel="50000" fill="hold" grpId="0" nodeType="clickEffect">
                                  <p:stCondLst>
                                    <p:cond delay="0"/>
                                  </p:stCondLst>
                                  <p:childTnLst>
                                    <p:animMotion origin="layout" path="M -0.14965 -0.04185 L 0.85834 -0.51376 " pathEditMode="relative" rAng="0" ptsTypes="AA">
                                      <p:cBhvr>
                                        <p:cTn id="50" dur="2000" fill="hold"/>
                                        <p:tgtEl>
                                          <p:spTgt spid="32"/>
                                        </p:tgtEl>
                                        <p:attrNameLst>
                                          <p:attrName>ppt_x</p:attrName>
                                          <p:attrName>ppt_y</p:attrName>
                                        </p:attrNameLst>
                                      </p:cBhvr>
                                      <p:rCtr x="504" y="-236"/>
                                    </p:animMotion>
                                  </p:childTnLst>
                                </p:cTn>
                              </p:par>
                            </p:childTnLst>
                          </p:cTn>
                        </p:par>
                      </p:childTnLst>
                    </p:cTn>
                  </p:par>
                  <p:par>
                    <p:cTn id="51" fill="hold">
                      <p:stCondLst>
                        <p:cond delay="indefinite"/>
                      </p:stCondLst>
                      <p:childTnLst>
                        <p:par>
                          <p:cTn id="52" fill="hold">
                            <p:stCondLst>
                              <p:cond delay="0"/>
                            </p:stCondLst>
                            <p:childTnLst>
                              <p:par>
                                <p:cTn id="53" presetID="35" presetClass="path" presetSubtype="0" accel="50000" decel="50000" fill="hold" grpId="0" nodeType="clickEffect">
                                  <p:stCondLst>
                                    <p:cond delay="0"/>
                                  </p:stCondLst>
                                  <p:childTnLst>
                                    <p:animMotion origin="layout" path="M -0.14375 -0.00231 L -0.4823 -0.21179 " pathEditMode="relative" rAng="0" ptsTypes="AA">
                                      <p:cBhvr>
                                        <p:cTn id="54" dur="2000" fill="hold"/>
                                        <p:tgtEl>
                                          <p:spTgt spid="2"/>
                                        </p:tgtEl>
                                        <p:attrNameLst>
                                          <p:attrName>ppt_x</p:attrName>
                                          <p:attrName>ppt_y</p:attrName>
                                        </p:attrNameLst>
                                      </p:cBhvr>
                                      <p:rCtr x="-16900" y="-10500"/>
                                    </p:animMotion>
                                  </p:childTnLst>
                                </p:cTn>
                              </p:par>
                            </p:childTnLst>
                          </p:cTn>
                        </p:par>
                      </p:childTnLst>
                    </p:cTn>
                  </p:par>
                  <p:par>
                    <p:cTn id="55" fill="hold">
                      <p:stCondLst>
                        <p:cond delay="indefinite"/>
                      </p:stCondLst>
                      <p:childTnLst>
                        <p:par>
                          <p:cTn id="56" fill="hold">
                            <p:stCondLst>
                              <p:cond delay="0"/>
                            </p:stCondLst>
                            <p:childTnLst>
                              <p:par>
                                <p:cTn id="57" presetID="35" presetClass="path" presetSubtype="0" accel="50000" decel="50000" fill="hold" grpId="0" nodeType="clickEffect">
                                  <p:stCondLst>
                                    <p:cond delay="0"/>
                                  </p:stCondLst>
                                  <p:childTnLst>
                                    <p:animMotion origin="layout" path="M -0.13003 -0.04416 L 0.34236 -0.4111 " pathEditMode="relative" rAng="0" ptsTypes="AA">
                                      <p:cBhvr>
                                        <p:cTn id="58" dur="2000" fill="hold"/>
                                        <p:tgtEl>
                                          <p:spTgt spid="25"/>
                                        </p:tgtEl>
                                        <p:attrNameLst>
                                          <p:attrName>ppt_x</p:attrName>
                                          <p:attrName>ppt_y</p:attrName>
                                        </p:attrNameLst>
                                      </p:cBhvr>
                                      <p:rCtr x="236" y="-184"/>
                                    </p:animMotion>
                                  </p:childTnLst>
                                </p:cTn>
                              </p:par>
                            </p:childTnLst>
                          </p:cTn>
                        </p:par>
                      </p:childTnLst>
                    </p:cTn>
                  </p:par>
                  <p:par>
                    <p:cTn id="59" fill="hold">
                      <p:stCondLst>
                        <p:cond delay="indefinite"/>
                      </p:stCondLst>
                      <p:childTnLst>
                        <p:par>
                          <p:cTn id="60" fill="hold">
                            <p:stCondLst>
                              <p:cond delay="0"/>
                            </p:stCondLst>
                            <p:childTnLst>
                              <p:par>
                                <p:cTn id="61" presetID="35" presetClass="path" presetSubtype="0" accel="50000" decel="50000" fill="hold" grpId="0" nodeType="clickEffect">
                                  <p:stCondLst>
                                    <p:cond delay="0"/>
                                  </p:stCondLst>
                                  <p:childTnLst>
                                    <p:animMotion origin="layout" path="M -0.16718 -0.0259 L -0.48229 -0.22127 " pathEditMode="relative" rAng="0" ptsTypes="AA">
                                      <p:cBhvr>
                                        <p:cTn id="62" dur="2000" fill="hold"/>
                                        <p:tgtEl>
                                          <p:spTgt spid="3"/>
                                        </p:tgtEl>
                                        <p:attrNameLst>
                                          <p:attrName>ppt_x</p:attrName>
                                          <p:attrName>ppt_y</p:attrName>
                                        </p:attrNameLst>
                                      </p:cBhvr>
                                      <p:rCtr x="-15800" y="-9800"/>
                                    </p:animMotion>
                                  </p:childTnLst>
                                </p:cTn>
                              </p:par>
                            </p:childTnLst>
                          </p:cTn>
                        </p:par>
                      </p:childTnLst>
                    </p:cTn>
                  </p:par>
                  <p:par>
                    <p:cTn id="63" fill="hold">
                      <p:stCondLst>
                        <p:cond delay="indefinite"/>
                      </p:stCondLst>
                      <p:childTnLst>
                        <p:par>
                          <p:cTn id="64" fill="hold">
                            <p:stCondLst>
                              <p:cond delay="0"/>
                            </p:stCondLst>
                            <p:childTnLst>
                              <p:par>
                                <p:cTn id="65" presetID="35" presetClass="path" presetSubtype="0" accel="50000" decel="50000" fill="hold" grpId="0" nodeType="clickEffect">
                                  <p:stCondLst>
                                    <p:cond delay="0"/>
                                  </p:stCondLst>
                                  <p:childTnLst>
                                    <p:animMotion origin="layout" path="M -0.14965 -0.04694 L 0.61407 -0.33758 " pathEditMode="relative" rAng="0" ptsTypes="AA">
                                      <p:cBhvr>
                                        <p:cTn id="66" dur="2000" fill="hold"/>
                                        <p:tgtEl>
                                          <p:spTgt spid="26"/>
                                        </p:tgtEl>
                                        <p:attrNameLst>
                                          <p:attrName>ppt_x</p:attrName>
                                          <p:attrName>ppt_y</p:attrName>
                                        </p:attrNameLst>
                                      </p:cBhvr>
                                      <p:rCtr x="382" y="-145"/>
                                    </p:animMotion>
                                  </p:childTnLst>
                                </p:cTn>
                              </p:par>
                            </p:childTnLst>
                          </p:cTn>
                        </p:par>
                      </p:childTnLst>
                    </p:cTn>
                  </p:par>
                  <p:par>
                    <p:cTn id="67" fill="hold">
                      <p:stCondLst>
                        <p:cond delay="indefinite"/>
                      </p:stCondLst>
                      <p:childTnLst>
                        <p:par>
                          <p:cTn id="68" fill="hold">
                            <p:stCondLst>
                              <p:cond delay="0"/>
                            </p:stCondLst>
                            <p:childTnLst>
                              <p:par>
                                <p:cTn id="69" presetID="35" presetClass="path" presetSubtype="0" accel="50000" decel="50000" fill="hold" grpId="0" nodeType="clickEffect">
                                  <p:stCondLst>
                                    <p:cond delay="0"/>
                                  </p:stCondLst>
                                  <p:childTnLst>
                                    <p:animMotion origin="layout" path="M -0.17708 -0.04185 L -0.00365 -0.20971 " pathEditMode="relative" rAng="0" ptsTypes="AA">
                                      <p:cBhvr>
                                        <p:cTn id="70" dur="2000" fill="hold"/>
                                        <p:tgtEl>
                                          <p:spTgt spid="23"/>
                                        </p:tgtEl>
                                        <p:attrNameLst>
                                          <p:attrName>ppt_x</p:attrName>
                                          <p:attrName>ppt_y</p:attrName>
                                        </p:attrNameLst>
                                      </p:cBhvr>
                                      <p:rCtr x="87" y="-8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6" grpId="0"/>
      <p:bldP spid="54277" grpId="0"/>
      <p:bldP spid="54279" grpId="0"/>
      <p:bldP spid="54281" grpId="0"/>
      <p:bldP spid="54283" grpId="0"/>
      <p:bldP spid="54285" grpId="0"/>
      <p:bldP spid="54843" grpId="0"/>
      <p:bldP spid="54915" grpId="0"/>
      <p:bldP spid="54916" grpId="0"/>
      <p:bldP spid="2" grpId="0"/>
      <p:bldP spid="3" grpId="0"/>
      <p:bldP spid="23" grpId="0"/>
      <p:bldP spid="25" grpId="0"/>
      <p:bldP spid="26" grpId="0"/>
      <p:bldP spid="31" grpId="0"/>
      <p:bldP spid="3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4213" y="476673"/>
            <a:ext cx="8001000" cy="1080119"/>
          </a:xfrm>
        </p:spPr>
        <p:txBody>
          <a:bodyPr/>
          <a:lstStyle/>
          <a:p>
            <a:pPr algn="ctr" eaLnBrk="1" hangingPunct="1"/>
            <a:r>
              <a:rPr lang="en-US" sz="3600" b="1" dirty="0" smtClean="0">
                <a:solidFill>
                  <a:srgbClr val="0000FF"/>
                </a:solidFill>
              </a:rPr>
              <a:t>There are several forms of disobedience.</a:t>
            </a:r>
          </a:p>
        </p:txBody>
      </p:sp>
      <p:sp>
        <p:nvSpPr>
          <p:cNvPr id="8195" name="Rectangle 3"/>
          <p:cNvSpPr>
            <a:spLocks noGrp="1" noChangeArrowheads="1"/>
          </p:cNvSpPr>
          <p:nvPr>
            <p:ph type="body" idx="1"/>
          </p:nvPr>
        </p:nvSpPr>
        <p:spPr>
          <a:xfrm>
            <a:off x="539750" y="1556792"/>
            <a:ext cx="8001000" cy="5040858"/>
          </a:xfrm>
        </p:spPr>
        <p:txBody>
          <a:bodyPr/>
          <a:lstStyle/>
          <a:p>
            <a:pPr eaLnBrk="1" hangingPunct="1">
              <a:lnSpc>
                <a:spcPct val="90000"/>
              </a:lnSpc>
              <a:buFont typeface="Wingdings" pitchFamily="2" charset="2"/>
              <a:buChar char="Ø"/>
            </a:pPr>
            <a:r>
              <a:rPr lang="en-US" sz="2800" b="1" dirty="0" smtClean="0">
                <a:solidFill>
                  <a:srgbClr val="0000FF"/>
                </a:solidFill>
              </a:rPr>
              <a:t>Refusal:</a:t>
            </a:r>
          </a:p>
          <a:p>
            <a:pPr eaLnBrk="1" hangingPunct="1">
              <a:lnSpc>
                <a:spcPct val="90000"/>
              </a:lnSpc>
              <a:buNone/>
            </a:pPr>
            <a:endParaRPr lang="en-US" sz="1000" b="1" dirty="0" smtClean="0"/>
          </a:p>
          <a:p>
            <a:pPr eaLnBrk="1" hangingPunct="1">
              <a:lnSpc>
                <a:spcPct val="90000"/>
              </a:lnSpc>
            </a:pPr>
            <a:r>
              <a:rPr lang="en-US" sz="2100" b="1" dirty="0" smtClean="0"/>
              <a:t>At obstacles or elements </a:t>
            </a:r>
            <a:r>
              <a:rPr lang="en-US" sz="2100" dirty="0" smtClean="0"/>
              <a:t>with height (exceeding 30cm), a horse is considered to have refused if it stops in front of the obstacle to be jumped.</a:t>
            </a:r>
          </a:p>
          <a:p>
            <a:pPr eaLnBrk="1" hangingPunct="1">
              <a:lnSpc>
                <a:spcPct val="90000"/>
              </a:lnSpc>
              <a:buNone/>
            </a:pPr>
            <a:endParaRPr lang="en-US" sz="1000" dirty="0" smtClean="0"/>
          </a:p>
          <a:p>
            <a:pPr eaLnBrk="1" hangingPunct="1">
              <a:lnSpc>
                <a:spcPct val="90000"/>
              </a:lnSpc>
            </a:pPr>
            <a:r>
              <a:rPr lang="en-US" sz="2100" dirty="0" smtClean="0"/>
              <a:t>At obstacles </a:t>
            </a:r>
            <a:r>
              <a:rPr lang="en-US" sz="2100" b="1" dirty="0" smtClean="0"/>
              <a:t>30cm or less in height</a:t>
            </a:r>
            <a:r>
              <a:rPr lang="en-US" sz="2100" dirty="0" smtClean="0"/>
              <a:t> a stop followed immediately by a standing jump is not however penalised, but if the halt is sustained or in any way prolonged, this constitutes a refusal. The horse may step sideways but if it steps back this is a refusal.</a:t>
            </a:r>
          </a:p>
          <a:p>
            <a:pPr eaLnBrk="1" hangingPunct="1">
              <a:lnSpc>
                <a:spcPct val="90000"/>
              </a:lnSpc>
              <a:buNone/>
            </a:pPr>
            <a:endParaRPr lang="en-US" sz="1000" dirty="0" smtClean="0"/>
          </a:p>
          <a:p>
            <a:pPr eaLnBrk="1" hangingPunct="1">
              <a:lnSpc>
                <a:spcPct val="90000"/>
              </a:lnSpc>
            </a:pPr>
            <a:r>
              <a:rPr lang="en-US" sz="2100" b="1" dirty="0" smtClean="0"/>
              <a:t>After a refusal</a:t>
            </a:r>
            <a:r>
              <a:rPr lang="en-US" sz="2100" dirty="0" smtClean="0"/>
              <a:t>, if a competitor redoubles or changes his efforts without success, or if the horse is represented at the obstacle after stepping back and stops or steps back again, this is a second refusal; and so on.</a:t>
            </a:r>
          </a:p>
        </p:txBody>
      </p:sp>
    </p:spTree>
  </p:cSld>
  <p:clrMapOvr>
    <a:masterClrMapping/>
  </p:clrMapOvr>
  <p:transition advTm="28956"/>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566738" y="188640"/>
            <a:ext cx="8001000" cy="6480721"/>
          </a:xfrm>
        </p:spPr>
        <p:txBody>
          <a:bodyPr/>
          <a:lstStyle/>
          <a:p>
            <a:pPr eaLnBrk="1" hangingPunct="1">
              <a:lnSpc>
                <a:spcPct val="90000"/>
              </a:lnSpc>
              <a:buFont typeface="Wingdings" pitchFamily="2" charset="2"/>
              <a:buChar char="Ø"/>
            </a:pPr>
            <a:r>
              <a:rPr lang="en-US" sz="2800" b="1" dirty="0" smtClean="0">
                <a:solidFill>
                  <a:srgbClr val="0000FF"/>
                </a:solidFill>
              </a:rPr>
              <a:t>A run out:</a:t>
            </a:r>
            <a:endParaRPr lang="en-US" sz="2800" dirty="0" smtClean="0"/>
          </a:p>
          <a:p>
            <a:pPr eaLnBrk="1" hangingPunct="1">
              <a:lnSpc>
                <a:spcPct val="90000"/>
              </a:lnSpc>
              <a:buNone/>
            </a:pPr>
            <a:endParaRPr lang="en-US" sz="800" dirty="0" smtClean="0"/>
          </a:p>
          <a:p>
            <a:pPr eaLnBrk="1" hangingPunct="1">
              <a:lnSpc>
                <a:spcPct val="90000"/>
              </a:lnSpc>
            </a:pPr>
            <a:r>
              <a:rPr lang="en-US" sz="1900" dirty="0" smtClean="0"/>
              <a:t>A horse is considered to have run-out if having been presented at an element or obstacle on the course, it avoids it in such a way that </a:t>
            </a:r>
            <a:r>
              <a:rPr lang="en-US" sz="1900" dirty="0" smtClean="0"/>
              <a:t>the head, neck and either shoulder of the Horse fail to pass between the extremities of the element or obstacle as flagged.</a:t>
            </a:r>
            <a:endParaRPr lang="en-US" sz="800" dirty="0" smtClean="0"/>
          </a:p>
          <a:p>
            <a:pPr eaLnBrk="1" hangingPunct="1">
              <a:lnSpc>
                <a:spcPct val="90000"/>
              </a:lnSpc>
            </a:pPr>
            <a:r>
              <a:rPr lang="en-US" sz="1900" dirty="0" smtClean="0"/>
              <a:t>A rider is permitted to change his mind as to where he jumps an obstacle or element at any time, without penalty, including as a result of a mistake at a previous obstacle or element.</a:t>
            </a:r>
          </a:p>
          <a:p>
            <a:pPr eaLnBrk="1" hangingPunct="1">
              <a:lnSpc>
                <a:spcPct val="90000"/>
              </a:lnSpc>
              <a:buNone/>
            </a:pPr>
            <a:endParaRPr lang="en-US" sz="800" dirty="0" smtClean="0"/>
          </a:p>
          <a:p>
            <a:pPr eaLnBrk="1" hangingPunct="1">
              <a:lnSpc>
                <a:spcPct val="90000"/>
              </a:lnSpc>
            </a:pPr>
            <a:r>
              <a:rPr lang="en-US" sz="1900" dirty="0" smtClean="0"/>
              <a:t>If, however, the horse avoids part of the obstacle at which it has been presented, 20 penalties are incurred.</a:t>
            </a:r>
          </a:p>
          <a:p>
            <a:pPr eaLnBrk="1" hangingPunct="1">
              <a:lnSpc>
                <a:spcPct val="90000"/>
              </a:lnSpc>
              <a:buNone/>
            </a:pPr>
            <a:endParaRPr lang="en-US" sz="800" dirty="0" smtClean="0"/>
          </a:p>
          <a:p>
            <a:pPr eaLnBrk="1" hangingPunct="1">
              <a:lnSpc>
                <a:spcPct val="90000"/>
              </a:lnSpc>
            </a:pPr>
            <a:r>
              <a:rPr lang="en-US" sz="1900" dirty="0" smtClean="0"/>
              <a:t>When the distance between elements is 5 metres or less (a bounce), when the horse has negotiated the first element without penalty he will be deemed to have presented at the second element. If numbered as elements. Thus if an athlete ‘changes his mind’ while negotiating the first element of a ‘bounce’ and, for example, then goes another route he will still be penalised 20 penalties for a run-out. Note: This does not apply if separately numbered as obstacles.</a:t>
            </a:r>
          </a:p>
          <a:p>
            <a:pPr eaLnBrk="1" hangingPunct="1">
              <a:lnSpc>
                <a:spcPct val="90000"/>
              </a:lnSpc>
              <a:buNone/>
            </a:pPr>
            <a:endParaRPr lang="en-US" sz="2100" dirty="0" smtClean="0"/>
          </a:p>
        </p:txBody>
      </p:sp>
    </p:spTree>
  </p:cSld>
  <p:clrMapOvr>
    <a:masterClrMapping/>
  </p:clrMapOvr>
  <p:transition advTm="3034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566738" y="260648"/>
            <a:ext cx="8001000" cy="6263977"/>
          </a:xfrm>
        </p:spPr>
        <p:txBody>
          <a:bodyPr/>
          <a:lstStyle/>
          <a:p>
            <a:pPr eaLnBrk="1" hangingPunct="1">
              <a:lnSpc>
                <a:spcPct val="80000"/>
              </a:lnSpc>
              <a:buFont typeface="Wingdings" pitchFamily="2" charset="2"/>
              <a:buChar char="Ø"/>
            </a:pPr>
            <a:r>
              <a:rPr lang="en-US" sz="2400" b="1" dirty="0" smtClean="0">
                <a:solidFill>
                  <a:srgbClr val="0000FF"/>
                </a:solidFill>
              </a:rPr>
              <a:t>A Circle:</a:t>
            </a:r>
            <a:endParaRPr lang="en-US" sz="2400" dirty="0" smtClean="0"/>
          </a:p>
          <a:p>
            <a:pPr eaLnBrk="1" hangingPunct="1">
              <a:lnSpc>
                <a:spcPct val="80000"/>
              </a:lnSpc>
              <a:buNone/>
            </a:pPr>
            <a:endParaRPr lang="en-US" sz="1000" dirty="0" smtClean="0"/>
          </a:p>
          <a:p>
            <a:pPr eaLnBrk="1" hangingPunct="1">
              <a:lnSpc>
                <a:spcPct val="80000"/>
              </a:lnSpc>
              <a:buNone/>
            </a:pPr>
            <a:endParaRPr lang="en-US" sz="1050" dirty="0" smtClean="0"/>
          </a:p>
          <a:p>
            <a:pPr eaLnBrk="1" hangingPunct="1">
              <a:lnSpc>
                <a:spcPct val="80000"/>
              </a:lnSpc>
            </a:pPr>
            <a:r>
              <a:rPr lang="en-GB" sz="1800" dirty="0"/>
              <a:t>At separately numbered obstacles, an Athlete may circle between or around them without penalty provided he has not </a:t>
            </a:r>
            <a:r>
              <a:rPr lang="en-GB" sz="1800" u="sng" dirty="0"/>
              <a:t>presented</a:t>
            </a:r>
            <a:r>
              <a:rPr lang="en-GB" sz="1800" dirty="0"/>
              <a:t> his Horse at the second or subsequent </a:t>
            </a:r>
            <a:r>
              <a:rPr lang="en-GB" sz="1800" dirty="0" smtClean="0"/>
              <a:t>obstacles.</a:t>
            </a:r>
            <a:endParaRPr lang="en-US" sz="1800" dirty="0" smtClean="0"/>
          </a:p>
          <a:p>
            <a:pPr eaLnBrk="1" hangingPunct="1">
              <a:lnSpc>
                <a:spcPct val="80000"/>
              </a:lnSpc>
            </a:pPr>
            <a:endParaRPr lang="en-US" sz="1800" dirty="0" smtClean="0"/>
          </a:p>
          <a:p>
            <a:pPr eaLnBrk="1" hangingPunct="1">
              <a:lnSpc>
                <a:spcPct val="80000"/>
              </a:lnSpc>
              <a:buNone/>
            </a:pPr>
            <a:endParaRPr lang="en-US" sz="1000" dirty="0" smtClean="0"/>
          </a:p>
          <a:p>
            <a:pPr eaLnBrk="1" hangingPunct="1">
              <a:lnSpc>
                <a:spcPct val="80000"/>
              </a:lnSpc>
            </a:pPr>
            <a:r>
              <a:rPr lang="en-GB" sz="1800" dirty="0"/>
              <a:t>After being penalised for a refusal, run-out or circle, an Athlete, in order to make another attempt, is permitted to circle one or more times without penalty, until he again presents his Horse at the </a:t>
            </a:r>
            <a:r>
              <a:rPr lang="en-GB" sz="1800" dirty="0" smtClean="0"/>
              <a:t>obstacle</a:t>
            </a:r>
          </a:p>
          <a:p>
            <a:pPr eaLnBrk="1" hangingPunct="1">
              <a:lnSpc>
                <a:spcPct val="80000"/>
              </a:lnSpc>
            </a:pPr>
            <a:endParaRPr lang="en-US" sz="1800" dirty="0" smtClean="0"/>
          </a:p>
          <a:p>
            <a:pPr eaLnBrk="1" hangingPunct="1">
              <a:lnSpc>
                <a:spcPct val="80000"/>
              </a:lnSpc>
              <a:buNone/>
            </a:pPr>
            <a:endParaRPr lang="en-US" sz="1000" dirty="0" smtClean="0"/>
          </a:p>
          <a:p>
            <a:pPr eaLnBrk="1" hangingPunct="1">
              <a:lnSpc>
                <a:spcPct val="80000"/>
              </a:lnSpc>
            </a:pPr>
            <a:r>
              <a:rPr lang="en-GB" sz="1800" dirty="0"/>
              <a:t>At an obstacle composed of several elements if the Athlete refuses, runs out or circles at any element, he is permitted to retake any elements already jumped, although he is liable to be penalised for any fault even if he has previously jumped an element successfully. </a:t>
            </a:r>
            <a:endParaRPr lang="en-AU" sz="1800" dirty="0"/>
          </a:p>
          <a:p>
            <a:pPr eaLnBrk="1" hangingPunct="1">
              <a:lnSpc>
                <a:spcPct val="80000"/>
              </a:lnSpc>
            </a:pPr>
            <a:endParaRPr lang="en-US" sz="1800" dirty="0" smtClean="0"/>
          </a:p>
          <a:p>
            <a:pPr eaLnBrk="1" hangingPunct="1">
              <a:lnSpc>
                <a:spcPct val="80000"/>
              </a:lnSpc>
            </a:pPr>
            <a:r>
              <a:rPr lang="en-GB" sz="1800" dirty="0"/>
              <a:t>If after a refusal, run-out or circle, he wishes to pass through flags in the wrong direction in order to retake an element, he may do so without penalty. </a:t>
            </a:r>
            <a:endParaRPr lang="en-AU" sz="1800" dirty="0"/>
          </a:p>
          <a:p>
            <a:pPr eaLnBrk="1" hangingPunct="1">
              <a:lnSpc>
                <a:spcPct val="80000"/>
              </a:lnSpc>
            </a:pPr>
            <a:endParaRPr lang="en-US" sz="1800" dirty="0" smtClean="0"/>
          </a:p>
        </p:txBody>
      </p:sp>
    </p:spTree>
  </p:cSld>
  <p:clrMapOvr>
    <a:masterClrMapping/>
  </p:clrMapOvr>
  <p:transition advTm="34023"/>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4.4|3.2|2.5|2.5|2.9|2.8|2.8|3.2|2.8|3.8|3|3.7|3.1|3.4|3.2|3.2"/>
</p:tagLst>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Verdana" pitchFamily="34" charset="0"/>
          </a:defRPr>
        </a:defPPr>
      </a:lstStyle>
    </a:lnDef>
    <a:txDef>
      <a:spPr>
        <a:noFill/>
      </a:spPr>
      <a:bodyPr wrap="square" rtlCol="0">
        <a:spAutoFit/>
      </a:bodyPr>
      <a:lstStyle>
        <a:defPPr>
          <a:defRPr dirty="0"/>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themeOverride>
</file>

<file path=docProps/app.xml><?xml version="1.0" encoding="utf-8"?>
<Properties xmlns="http://schemas.openxmlformats.org/officeDocument/2006/extended-properties" xmlns:vt="http://schemas.openxmlformats.org/officeDocument/2006/docPropsVTypes">
  <Template/>
  <TotalTime>1814</TotalTime>
  <Words>2364</Words>
  <Application>Microsoft Office PowerPoint</Application>
  <PresentationFormat>On-screen Show (4:3)</PresentationFormat>
  <Paragraphs>393</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Profile</vt:lpstr>
      <vt:lpstr>Eventing NSW    Cross Country Jump Judges Briefing   Technical Delegate  -  TD</vt:lpstr>
      <vt:lpstr>Thank you</vt:lpstr>
      <vt:lpstr>Where to sit/food and water/ toilet breaks</vt:lpstr>
      <vt:lpstr>Your JOB</vt:lpstr>
      <vt:lpstr>PowerPoint Presentation</vt:lpstr>
      <vt:lpstr>Filling out the Jump Sheet</vt:lpstr>
      <vt:lpstr>There are several forms of disobedience.</vt:lpstr>
      <vt:lpstr>PowerPoint Presentation</vt:lpstr>
      <vt:lpstr>PowerPoint Presentation</vt:lpstr>
      <vt:lpstr>PowerPoint Presentation</vt:lpstr>
      <vt:lpstr>Diagrams of Cross Country Obstacles &amp; Faults</vt:lpstr>
      <vt:lpstr>Diagrams of Cross Country Obstacles &amp; Faults</vt:lpstr>
      <vt:lpstr>Diagrams of Cross Country Obstacles &amp; Faults</vt:lpstr>
      <vt:lpstr>Diagrams of Cross Country Obstacles &amp; Faults</vt:lpstr>
      <vt:lpstr>Diagrams of Cross Country Obstacles &amp; Faults</vt:lpstr>
      <vt:lpstr>Diagrams of Cross Country Obstacles &amp; Faults</vt:lpstr>
      <vt:lpstr>Diagrams of Cross Country Obstacles &amp; Faults</vt:lpstr>
      <vt:lpstr>Diagrams of Cross Country Obstacles &amp; Faults</vt:lpstr>
      <vt:lpstr>Doubt over whether a rider has had a disobedience</vt:lpstr>
      <vt:lpstr>Jump Judge Instructions to riders.</vt:lpstr>
      <vt:lpstr>Reporting disobediences or falls</vt:lpstr>
      <vt:lpstr>Fallen Rider or Horse &amp; Rider</vt:lpstr>
      <vt:lpstr>Radios</vt:lpstr>
      <vt:lpstr>Stopping and starting riders</vt:lpstr>
      <vt:lpstr>Score Sheets</vt:lpstr>
      <vt:lpstr>Radio Checks</vt:lpstr>
      <vt:lpstr>Further Questions</vt:lpstr>
      <vt:lpstr>Thank you again</vt:lpstr>
    </vt:vector>
  </TitlesOfParts>
  <Company>Southern Cross Warmbloods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Horsetrial NSW  Cross Country Jump Judges Briefing</dc:title>
  <dc:creator>Norm &amp; Judy Hindmarsh</dc:creator>
  <cp:lastModifiedBy>Vicki Burgess</cp:lastModifiedBy>
  <cp:revision>133</cp:revision>
  <dcterms:created xsi:type="dcterms:W3CDTF">2009-04-13T00:40:04Z</dcterms:created>
  <dcterms:modified xsi:type="dcterms:W3CDTF">2015-09-15T03:22:44Z</dcterms:modified>
</cp:coreProperties>
</file>